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310" r:id="rId10"/>
    <p:sldId id="265" r:id="rId11"/>
    <p:sldId id="266" r:id="rId12"/>
    <p:sldId id="267" r:id="rId13"/>
    <p:sldId id="268" r:id="rId14"/>
    <p:sldId id="269" r:id="rId15"/>
    <p:sldId id="299" r:id="rId16"/>
    <p:sldId id="271" r:id="rId17"/>
    <p:sldId id="315" r:id="rId18"/>
    <p:sldId id="301" r:id="rId19"/>
    <p:sldId id="321" r:id="rId20"/>
    <p:sldId id="317" r:id="rId21"/>
    <p:sldId id="277" r:id="rId22"/>
    <p:sldId id="279" r:id="rId23"/>
    <p:sldId id="348" r:id="rId24"/>
    <p:sldId id="281" r:id="rId25"/>
    <p:sldId id="282" r:id="rId26"/>
    <p:sldId id="284" r:id="rId27"/>
  </p:sldIdLst>
  <p:sldSz cx="18288000" cy="10287000"/>
  <p:notesSz cx="6858000" cy="9144000"/>
  <p:embeddedFontLst>
    <p:embeddedFont>
      <p:font typeface="Antonio Bold" panose="02000803000000000000" pitchFamily="2" charset="77"/>
      <p:regular r:id="rId29"/>
      <p:bold r:id="rId30"/>
    </p:embeddedFont>
    <p:embeddedFont>
      <p:font typeface="Arimo" panose="020B0604020202020204" pitchFamily="34" charset="0"/>
      <p:regular r:id="rId31"/>
    </p:embeddedFont>
    <p:embeddedFont>
      <p:font typeface="Arimo Bold" panose="020B0704020202020204" pitchFamily="34" charset="0"/>
      <p:regular r:id="rId32"/>
      <p:bold r:id="rId33"/>
    </p:embeddedFont>
    <p:embeddedFont>
      <p:font typeface="Arimo Bold Italics" panose="020B0704020202090204" pitchFamily="34" charset="0"/>
      <p:regular r:id="rId34"/>
      <p:bold r:id="rId35"/>
      <p:italic r:id="rId36"/>
      <p:boldItalic r:id="rId37"/>
    </p:embeddedFont>
    <p:embeddedFont>
      <p:font typeface="Arimo Italics" panose="020B0604020202090204" pitchFamily="34" charset="0"/>
      <p:regular r:id="rId38"/>
      <p:italic r:id="rId39"/>
    </p:embeddedFont>
    <p:embeddedFont>
      <p:font typeface="Bio Rhyme Expanded Ultra-Bold" pitchFamily="2" charset="77"/>
      <p:regular r:id="rId40"/>
      <p:bold r:id="rId41"/>
    </p:embeddedFont>
    <p:embeddedFont>
      <p:font typeface="Canva Sans" panose="020B0503030501040103" pitchFamily="34" charset="0"/>
      <p:regular r:id="rId42"/>
    </p:embeddedFont>
    <p:embeddedFont>
      <p:font typeface="Canva Sans Bold" panose="020B0803030501040103" pitchFamily="34" charset="0"/>
      <p:regular r:id="rId43"/>
      <p:bold r:id="rId44"/>
    </p:embeddedFont>
    <p:embeddedFont>
      <p:font typeface="Canva Sans Bold Italics" panose="020B0803030501040103" pitchFamily="34" charset="0"/>
      <p:regular r:id="rId45"/>
      <p:bold r:id="rId46"/>
      <p:italic r:id="rId47"/>
      <p:boldItalic r:id="rId48"/>
    </p:embeddedFont>
    <p:embeddedFont>
      <p:font typeface="Gill Sans Display Ultra-Bold" panose="020B0A02020104020203" pitchFamily="34" charset="77"/>
      <p:regular r:id="rId49"/>
    </p:embeddedFont>
    <p:embeddedFont>
      <p:font typeface="Montserrat" pitchFamily="2" charset="77"/>
      <p:regular r:id="rId50"/>
      <p:bold r:id="rId51"/>
      <p:italic r:id="rId52"/>
      <p:boldItalic r:id="rId53"/>
    </p:embeddedFont>
    <p:embeddedFont>
      <p:font typeface="Montserrat Bold" pitchFamily="2" charset="77"/>
      <p:regular r:id="rId54"/>
      <p:bold r:id="rId55"/>
    </p:embeddedFont>
    <p:embeddedFont>
      <p:font typeface="Montserrat Classic" pitchFamily="2" charset="77"/>
      <p:regular r:id="rId56"/>
    </p:embeddedFont>
    <p:embeddedFont>
      <p:font typeface="Montserrat Classic Bold" pitchFamily="2" charset="77"/>
      <p:regular r:id="rId57"/>
      <p:bold r:id="rId58"/>
    </p:embeddedFont>
    <p:embeddedFont>
      <p:font typeface="Montserrat Italics" pitchFamily="2" charset="77"/>
      <p:regular r:id="rId59"/>
      <p:italic r:id="rId60"/>
    </p:embeddedFont>
    <p:embeddedFont>
      <p:font typeface="Muli" pitchFamily="2" charset="77"/>
      <p:regular r:id="rId61"/>
    </p:embeddedFont>
    <p:embeddedFont>
      <p:font typeface="Muli Heavy" pitchFamily="2" charset="77"/>
      <p:regular r:id="rId62"/>
      <p:bold r:id="rId63"/>
    </p:embeddedFont>
    <p:embeddedFont>
      <p:font typeface="TT Bluescreens Bold" panose="02000806040000020004" pitchFamily="2" charset="77"/>
      <p:regular r:id="rId64"/>
      <p:bold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2A47"/>
    <a:srgbClr val="4CBF38"/>
    <a:srgbClr val="EF891A"/>
    <a:srgbClr val="31526B"/>
    <a:srgbClr val="DFF3A1"/>
    <a:srgbClr val="F7D12D"/>
    <a:srgbClr val="B8E703"/>
    <a:srgbClr val="80D229"/>
    <a:srgbClr val="1D7DC8"/>
    <a:srgbClr val="B43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94577" autoAdjust="0"/>
  </p:normalViewPr>
  <p:slideViewPr>
    <p:cSldViewPr>
      <p:cViewPr varScale="1">
        <p:scale>
          <a:sx n="57" d="100"/>
          <a:sy n="57" d="100"/>
        </p:scale>
        <p:origin x="20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63" Type="http://schemas.openxmlformats.org/officeDocument/2006/relationships/font" Target="fonts/font35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font" Target="fonts/font30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3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64" Type="http://schemas.openxmlformats.org/officeDocument/2006/relationships/font" Target="fonts/font3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font" Target="fonts/font31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62" Type="http://schemas.openxmlformats.org/officeDocument/2006/relationships/font" Target="fonts/font3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font" Target="fonts/font29.fntdata"/><Relationship Id="rId10" Type="http://schemas.openxmlformats.org/officeDocument/2006/relationships/slide" Target="slides/slide9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font" Target="fonts/font32.fntdata"/><Relationship Id="rId65" Type="http://schemas.openxmlformats.org/officeDocument/2006/relationships/font" Target="fonts/font3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11.fntdata"/><Relationship Id="rId34" Type="http://schemas.openxmlformats.org/officeDocument/2006/relationships/font" Target="fonts/font6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60C44-7328-1342-8B17-ED1029887589}" type="datetimeFigureOut">
              <a:rPr lang="en-CA" smtClean="0"/>
              <a:t>2024-10-02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EA0E4-D4A4-B74A-8291-C7B4AD8F77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534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174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Start where you are…meaningful education is the best place to start and you can scale up as you grow your commitment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4418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283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8487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061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232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9808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Turnkey 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3635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A0E4-D4A4-B74A-8291-C7B4AD8F7725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23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youtu.be/wsfuvqyW2M0?si=AHQI8oUnqd21SaQZ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51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svg"/><Relationship Id="rId2" Type="http://schemas.openxmlformats.org/officeDocument/2006/relationships/image" Target="../media/image61.jpeg"/><Relationship Id="rId16" Type="http://schemas.openxmlformats.org/officeDocument/2006/relationships/image" Target="../media/image7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svg"/><Relationship Id="rId4" Type="http://schemas.openxmlformats.org/officeDocument/2006/relationships/image" Target="../media/image63.svg"/><Relationship Id="rId9" Type="http://schemas.openxmlformats.org/officeDocument/2006/relationships/image" Target="../media/image68.png"/><Relationship Id="rId14" Type="http://schemas.openxmlformats.org/officeDocument/2006/relationships/image" Target="../media/image7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61.jpe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79.jpeg"/><Relationship Id="rId5" Type="http://schemas.openxmlformats.org/officeDocument/2006/relationships/image" Target="../media/image63.svg"/><Relationship Id="rId10" Type="http://schemas.openxmlformats.org/officeDocument/2006/relationships/image" Target="../media/image78.jpeg"/><Relationship Id="rId4" Type="http://schemas.openxmlformats.org/officeDocument/2006/relationships/image" Target="../media/image62.png"/><Relationship Id="rId9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>
            <a:off x="14324902" y="1469072"/>
            <a:ext cx="4879847" cy="15755995"/>
          </a:xfrm>
          <a:custGeom>
            <a:avLst/>
            <a:gdLst/>
            <a:ahLst/>
            <a:cxnLst/>
            <a:rect l="l" t="t" r="r" b="b"/>
            <a:pathLst>
              <a:path w="4879847" h="15755995">
                <a:moveTo>
                  <a:pt x="0" y="0"/>
                </a:moveTo>
                <a:lnTo>
                  <a:pt x="4879847" y="0"/>
                </a:lnTo>
                <a:lnTo>
                  <a:pt x="4879847" y="15755996"/>
                </a:lnTo>
                <a:lnTo>
                  <a:pt x="0" y="15755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rot="-10800000">
            <a:off x="8992690" y="1539949"/>
            <a:ext cx="9336114" cy="9336114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/>
          <p:nvPr/>
        </p:nvSpPr>
        <p:spPr>
          <a:xfrm>
            <a:off x="1622817" y="2662159"/>
            <a:ext cx="14419794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699" b="1" spc="205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Empowering Neurodivergent Talent</a:t>
            </a:r>
          </a:p>
        </p:txBody>
      </p:sp>
      <p:sp>
        <p:nvSpPr>
          <p:cNvPr id="5" name="Freeform 5"/>
          <p:cNvSpPr/>
          <p:nvPr/>
        </p:nvSpPr>
        <p:spPr>
          <a:xfrm rot="2700000">
            <a:off x="521329" y="-3317944"/>
            <a:ext cx="2336254" cy="7543272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rot="5400000">
            <a:off x="-434583" y="-78920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1622817" y="7989857"/>
            <a:ext cx="4404322" cy="1774313"/>
          </a:xfrm>
          <a:custGeom>
            <a:avLst/>
            <a:gdLst/>
            <a:ahLst/>
            <a:cxnLst/>
            <a:rect l="l" t="t" r="r" b="b"/>
            <a:pathLst>
              <a:path w="4404322" h="1774313">
                <a:moveTo>
                  <a:pt x="0" y="0"/>
                </a:moveTo>
                <a:lnTo>
                  <a:pt x="4404322" y="0"/>
                </a:lnTo>
                <a:lnTo>
                  <a:pt x="4404322" y="1774313"/>
                </a:lnTo>
                <a:lnTo>
                  <a:pt x="0" y="17743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1622817" y="3946633"/>
            <a:ext cx="9213623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79"/>
              </a:lnSpc>
            </a:pPr>
            <a:r>
              <a:rPr lang="en-US" sz="5399" b="1" spc="178" dirty="0">
                <a:solidFill>
                  <a:srgbClr val="4DBF3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Insights for Employers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9456" y="6941339"/>
            <a:ext cx="8233908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19"/>
              </a:lnSpc>
            </a:pPr>
            <a:r>
              <a:rPr lang="en-US" sz="5099" b="1" spc="168">
                <a:solidFill>
                  <a:srgbClr val="051D4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Dr. TC Waisman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44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610252" y="3955999"/>
            <a:ext cx="7901179" cy="7901179"/>
          </a:xfrm>
          <a:custGeom>
            <a:avLst/>
            <a:gdLst/>
            <a:ahLst/>
            <a:cxnLst/>
            <a:rect l="l" t="t" r="r" b="b"/>
            <a:pathLst>
              <a:path w="7901179" h="7901179">
                <a:moveTo>
                  <a:pt x="0" y="0"/>
                </a:moveTo>
                <a:lnTo>
                  <a:pt x="7901178" y="0"/>
                </a:lnTo>
                <a:lnTo>
                  <a:pt x="7901178" y="7901179"/>
                </a:lnTo>
                <a:lnTo>
                  <a:pt x="0" y="79011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 flipV="1">
            <a:off x="13736455" y="-358338"/>
            <a:ext cx="5101638" cy="5101638"/>
          </a:xfrm>
          <a:custGeom>
            <a:avLst/>
            <a:gdLst/>
            <a:ahLst/>
            <a:cxnLst/>
            <a:rect l="l" t="t" r="r" b="b"/>
            <a:pathLst>
              <a:path w="5101638" h="5101638">
                <a:moveTo>
                  <a:pt x="5101638" y="5101638"/>
                </a:moveTo>
                <a:lnTo>
                  <a:pt x="0" y="5101638"/>
                </a:lnTo>
                <a:lnTo>
                  <a:pt x="0" y="0"/>
                </a:lnTo>
                <a:lnTo>
                  <a:pt x="5101638" y="0"/>
                </a:lnTo>
                <a:lnTo>
                  <a:pt x="5101638" y="510163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-610252" y="1346650"/>
            <a:ext cx="19069240" cy="7593700"/>
            <a:chOff x="0" y="0"/>
            <a:chExt cx="5022351" cy="19999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2351" cy="1999987"/>
            </a:xfrm>
            <a:custGeom>
              <a:avLst/>
              <a:gdLst/>
              <a:ahLst/>
              <a:cxnLst/>
              <a:rect l="l" t="t" r="r" b="b"/>
              <a:pathLst>
                <a:path w="5022351" h="1999987">
                  <a:moveTo>
                    <a:pt x="0" y="0"/>
                  </a:moveTo>
                  <a:lnTo>
                    <a:pt x="5022351" y="0"/>
                  </a:lnTo>
                  <a:lnTo>
                    <a:pt x="5022351" y="1999987"/>
                  </a:lnTo>
                  <a:lnTo>
                    <a:pt x="0" y="1999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22351" cy="2047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01001" y="2166887"/>
            <a:ext cx="15885998" cy="342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4DBF38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8000" b="1" dirty="0">
                <a:solidFill>
                  <a:srgbClr val="4DBF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Good design enables</a:t>
            </a:r>
            <a:r>
              <a:rPr lang="en-US" sz="8000" dirty="0">
                <a:solidFill>
                  <a:srgbClr val="4DBF38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ctr">
              <a:lnSpc>
                <a:spcPts val="5040"/>
              </a:lnSpc>
            </a:pPr>
            <a:endParaRPr lang="en-US" sz="8000" dirty="0">
              <a:solidFill>
                <a:srgbClr val="4DBF3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8377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Bad design disables</a:t>
            </a:r>
            <a:r>
              <a:rPr lang="en-US" sz="8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23352" y="7381823"/>
            <a:ext cx="6841296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000" i="1" dirty="0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Universal Design Conference, 2018 Dublin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1800" y="1793540"/>
            <a:ext cx="6412589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spc="24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Terminology</a:t>
            </a:r>
          </a:p>
        </p:txBody>
      </p:sp>
      <p:sp>
        <p:nvSpPr>
          <p:cNvPr id="3" name="AutoShape 3"/>
          <p:cNvSpPr/>
          <p:nvPr/>
        </p:nvSpPr>
        <p:spPr>
          <a:xfrm>
            <a:off x="2813942" y="5500144"/>
            <a:ext cx="12497051" cy="0"/>
          </a:xfrm>
          <a:prstGeom prst="line">
            <a:avLst/>
          </a:prstGeom>
          <a:ln w="76200" cap="rnd">
            <a:solidFill>
              <a:srgbClr val="051D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rot="-9317080">
            <a:off x="1669204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2642052" y="5328254"/>
            <a:ext cx="343780" cy="34378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9317080">
            <a:off x="4792411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9" name="Group 9"/>
          <p:cNvGrpSpPr/>
          <p:nvPr/>
        </p:nvGrpSpPr>
        <p:grpSpPr>
          <a:xfrm>
            <a:off x="5765259" y="5328254"/>
            <a:ext cx="343780" cy="34378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9317080">
            <a:off x="8081793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3" name="Group 13"/>
          <p:cNvGrpSpPr/>
          <p:nvPr/>
        </p:nvGrpSpPr>
        <p:grpSpPr>
          <a:xfrm>
            <a:off x="9054640" y="5328254"/>
            <a:ext cx="343780" cy="34378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317080">
            <a:off x="11204381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39" y="0"/>
                </a:lnTo>
                <a:lnTo>
                  <a:pt x="2452539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7" name="Group 17"/>
          <p:cNvGrpSpPr/>
          <p:nvPr/>
        </p:nvGrpSpPr>
        <p:grpSpPr>
          <a:xfrm>
            <a:off x="12177228" y="5328254"/>
            <a:ext cx="343780" cy="34378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-9317080">
            <a:off x="14166256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1" name="Group 21"/>
          <p:cNvGrpSpPr/>
          <p:nvPr/>
        </p:nvGrpSpPr>
        <p:grpSpPr>
          <a:xfrm>
            <a:off x="15139103" y="5328254"/>
            <a:ext cx="343780" cy="34378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1190934" y="-2057400"/>
            <a:ext cx="19917660" cy="3086100"/>
            <a:chOff x="0" y="0"/>
            <a:chExt cx="5245803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-520028" y="9258300"/>
            <a:ext cx="19917660" cy="3086100"/>
            <a:chOff x="0" y="0"/>
            <a:chExt cx="5245803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10800000">
            <a:off x="13716743" y="8698748"/>
            <a:ext cx="6449593" cy="3224796"/>
            <a:chOff x="0" y="0"/>
            <a:chExt cx="812800" cy="406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2733509" y="-1612398"/>
            <a:ext cx="6449593" cy="3224796"/>
            <a:chOff x="0" y="0"/>
            <a:chExt cx="812800" cy="406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2004275" y="3652973"/>
            <a:ext cx="1619333" cy="702386"/>
          </a:xfrm>
          <a:custGeom>
            <a:avLst/>
            <a:gdLst/>
            <a:ahLst/>
            <a:cxnLst/>
            <a:rect l="l" t="t" r="r" b="b"/>
            <a:pathLst>
              <a:path w="1619333" h="702386">
                <a:moveTo>
                  <a:pt x="0" y="0"/>
                </a:moveTo>
                <a:lnTo>
                  <a:pt x="1619334" y="0"/>
                </a:lnTo>
                <a:lnTo>
                  <a:pt x="1619334" y="702386"/>
                </a:lnTo>
                <a:lnTo>
                  <a:pt x="0" y="702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7" name="Freeform 37"/>
          <p:cNvSpPr/>
          <p:nvPr/>
        </p:nvSpPr>
        <p:spPr>
          <a:xfrm>
            <a:off x="5253093" y="3320111"/>
            <a:ext cx="1368111" cy="1368111"/>
          </a:xfrm>
          <a:custGeom>
            <a:avLst/>
            <a:gdLst/>
            <a:ahLst/>
            <a:cxnLst/>
            <a:rect l="l" t="t" r="r" b="b"/>
            <a:pathLst>
              <a:path w="1368111" h="1368111">
                <a:moveTo>
                  <a:pt x="0" y="0"/>
                </a:moveTo>
                <a:lnTo>
                  <a:pt x="1368111" y="0"/>
                </a:lnTo>
                <a:lnTo>
                  <a:pt x="1368111" y="1368110"/>
                </a:lnTo>
                <a:lnTo>
                  <a:pt x="0" y="13681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8" name="Freeform 38"/>
          <p:cNvSpPr/>
          <p:nvPr/>
        </p:nvSpPr>
        <p:spPr>
          <a:xfrm>
            <a:off x="8552342" y="3380903"/>
            <a:ext cx="1238077" cy="1277565"/>
          </a:xfrm>
          <a:custGeom>
            <a:avLst/>
            <a:gdLst/>
            <a:ahLst/>
            <a:cxnLst/>
            <a:rect l="l" t="t" r="r" b="b"/>
            <a:pathLst>
              <a:path w="1238077" h="1277565">
                <a:moveTo>
                  <a:pt x="0" y="0"/>
                </a:moveTo>
                <a:lnTo>
                  <a:pt x="1238077" y="0"/>
                </a:lnTo>
                <a:lnTo>
                  <a:pt x="1238077" y="1277565"/>
                </a:lnTo>
                <a:lnTo>
                  <a:pt x="0" y="12775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9" name="Freeform 39"/>
          <p:cNvSpPr/>
          <p:nvPr/>
        </p:nvSpPr>
        <p:spPr>
          <a:xfrm>
            <a:off x="11730224" y="3400791"/>
            <a:ext cx="1237789" cy="1237789"/>
          </a:xfrm>
          <a:custGeom>
            <a:avLst/>
            <a:gdLst/>
            <a:ahLst/>
            <a:cxnLst/>
            <a:rect l="l" t="t" r="r" b="b"/>
            <a:pathLst>
              <a:path w="1237789" h="1237789">
                <a:moveTo>
                  <a:pt x="0" y="0"/>
                </a:moveTo>
                <a:lnTo>
                  <a:pt x="1237788" y="0"/>
                </a:lnTo>
                <a:lnTo>
                  <a:pt x="1237788" y="1237789"/>
                </a:lnTo>
                <a:lnTo>
                  <a:pt x="0" y="12377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0" name="Freeform 40"/>
          <p:cNvSpPr/>
          <p:nvPr/>
        </p:nvSpPr>
        <p:spPr>
          <a:xfrm>
            <a:off x="14856701" y="2910754"/>
            <a:ext cx="948256" cy="1845753"/>
          </a:xfrm>
          <a:custGeom>
            <a:avLst/>
            <a:gdLst/>
            <a:ahLst/>
            <a:cxnLst/>
            <a:rect l="l" t="t" r="r" b="b"/>
            <a:pathLst>
              <a:path w="948256" h="1845753">
                <a:moveTo>
                  <a:pt x="0" y="0"/>
                </a:moveTo>
                <a:lnTo>
                  <a:pt x="948256" y="0"/>
                </a:lnTo>
                <a:lnTo>
                  <a:pt x="948256" y="1845754"/>
                </a:lnTo>
                <a:lnTo>
                  <a:pt x="0" y="18457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1" name="TextBox 41"/>
          <p:cNvSpPr txBox="1"/>
          <p:nvPr/>
        </p:nvSpPr>
        <p:spPr>
          <a:xfrm>
            <a:off x="1395429" y="6438916"/>
            <a:ext cx="2493246" cy="205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Both a concept &amp; social justice movement</a:t>
            </a:r>
          </a:p>
          <a:p>
            <a:pPr algn="l">
              <a:lnSpc>
                <a:spcPts val="2034"/>
              </a:lnSpc>
            </a:pPr>
            <a:endParaRPr lang="en-US" sz="1452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The limitless variability of human brains &amp; minds. All of us.</a:t>
            </a:r>
          </a:p>
          <a:p>
            <a:pPr algn="l">
              <a:lnSpc>
                <a:spcPts val="2034"/>
              </a:lnSpc>
            </a:pPr>
            <a:endParaRPr lang="en-US" sz="1452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0" lvl="0" indent="0" algn="l">
              <a:lnSpc>
                <a:spcPts val="2034"/>
              </a:lnSpc>
              <a:spcBef>
                <a:spcPct val="0"/>
              </a:spcBef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Acceptance &amp; inclusion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96985" y="5820631"/>
            <a:ext cx="2833911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Neurodiversity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72058" y="6416819"/>
            <a:ext cx="2493246" cy="2830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Those whose neurology diverges from what is considered by society as ‘normal’</a:t>
            </a:r>
          </a:p>
          <a:p>
            <a:pPr algn="l">
              <a:lnSpc>
                <a:spcPts val="2034"/>
              </a:lnSpc>
            </a:pPr>
            <a:endParaRPr lang="en-US" sz="1452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ADHD, autism, dyslexia, OCD, Schizophrenia etc. </a:t>
            </a:r>
          </a:p>
          <a:p>
            <a:pPr algn="l">
              <a:lnSpc>
                <a:spcPts val="2034"/>
              </a:lnSpc>
            </a:pPr>
            <a:endParaRPr lang="en-US" sz="1452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FF4B18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</a:t>
            </a:r>
            <a:r>
              <a:rPr lang="en-US" sz="1452" b="1" spc="65" dirty="0">
                <a:solidFill>
                  <a:srgbClr val="FF4B1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emp/perm changes due to cancer or injury</a:t>
            </a:r>
          </a:p>
          <a:p>
            <a:pPr marL="0" lvl="0" indent="0" algn="just">
              <a:lnSpc>
                <a:spcPts val="2034"/>
              </a:lnSpc>
              <a:spcBef>
                <a:spcPct val="0"/>
              </a:spcBef>
            </a:pPr>
            <a:endParaRPr lang="en-US" sz="1452" b="1" spc="65" dirty="0">
              <a:solidFill>
                <a:srgbClr val="FF4B18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4632172" y="5812288"/>
            <a:ext cx="3289382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Neurodivergence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324389" y="6416819"/>
            <a:ext cx="2493246" cy="205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452" spc="65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 complex lifelong neurological distinction characterized by social challenges, repetitive behaviours, &amp; communication differences </a:t>
            </a:r>
          </a:p>
          <a:p>
            <a:pPr marL="0" lvl="0" indent="0" algn="l">
              <a:lnSpc>
                <a:spcPts val="2034"/>
              </a:lnSpc>
              <a:spcBef>
                <a:spcPct val="0"/>
              </a:spcBef>
            </a:pPr>
            <a:endParaRPr lang="en-US" sz="1452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8324387" y="5814487"/>
            <a:ext cx="1804284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Autism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254279" y="6438916"/>
            <a:ext cx="2493246" cy="231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452" spc="65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The compounding &amp; cumulative ways that multiple forms of discrimination combine, overlap &amp; interact especially in the experiences of multiply marginalized people</a:t>
            </a:r>
          </a:p>
          <a:p>
            <a:pPr marL="0" lvl="0" indent="0" algn="l">
              <a:lnSpc>
                <a:spcPts val="2034"/>
              </a:lnSpc>
              <a:spcBef>
                <a:spcPct val="0"/>
              </a:spcBef>
            </a:pPr>
            <a:endParaRPr lang="en-US" sz="1452" spc="65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0806946" y="5814487"/>
            <a:ext cx="3428124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Intersectionality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408851" y="6438916"/>
            <a:ext cx="2493246" cy="154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452" spc="65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Discrimination that favours &amp; privileges able-bodied &amp; neurotypically-minded individuals in society</a:t>
            </a:r>
          </a:p>
          <a:p>
            <a:pPr marL="0" lvl="0" indent="0" algn="l">
              <a:lnSpc>
                <a:spcPts val="2034"/>
              </a:lnSpc>
              <a:spcBef>
                <a:spcPct val="0"/>
              </a:spcBef>
            </a:pPr>
            <a:endParaRPr lang="en-US" sz="1452" spc="65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4408851" y="5814487"/>
            <a:ext cx="1804284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Ableism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1334035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 rot="721907">
            <a:off x="12368708" y="-1158327"/>
            <a:ext cx="8981737" cy="13081995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052A4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259441" y="2611428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131592" y="1993396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0643" r="-20643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80083" y="-1412741"/>
            <a:ext cx="2758717" cy="27587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4DBF38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04825" cap="sq">
              <a:solidFill>
                <a:srgbClr val="80D12A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66504" y="2210031"/>
            <a:ext cx="6488140" cy="102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spc="240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Why Autism?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81580" y="4874519"/>
            <a:ext cx="5049124" cy="48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3"/>
              </a:lnSpc>
              <a:spcBef>
                <a:spcPct val="0"/>
              </a:spcBef>
            </a:pPr>
            <a:r>
              <a:rPr lang="en-US" sz="2787" spc="125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 rising tide lifts all boats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944330" y="-6134429"/>
            <a:ext cx="6449593" cy="9601933"/>
            <a:chOff x="0" y="0"/>
            <a:chExt cx="812800" cy="12100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210069"/>
            </a:xfrm>
            <a:custGeom>
              <a:avLst/>
              <a:gdLst/>
              <a:ahLst/>
              <a:cxnLst/>
              <a:rect l="l" t="t" r="r" b="b"/>
              <a:pathLst>
                <a:path w="812800" h="1210069">
                  <a:moveTo>
                    <a:pt x="0" y="0"/>
                  </a:moveTo>
                  <a:lnTo>
                    <a:pt x="609600" y="0"/>
                  </a:lnTo>
                  <a:lnTo>
                    <a:pt x="812800" y="605034"/>
                  </a:lnTo>
                  <a:lnTo>
                    <a:pt x="609600" y="1210069"/>
                  </a:lnTo>
                  <a:lnTo>
                    <a:pt x="0" y="1210069"/>
                  </a:lnTo>
                  <a:lnTo>
                    <a:pt x="203200" y="605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7800" y="-47625"/>
              <a:ext cx="558800" cy="1257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6171" y="1274223"/>
            <a:ext cx="2430329" cy="3230304"/>
          </a:xfrm>
          <a:custGeom>
            <a:avLst/>
            <a:gdLst/>
            <a:ahLst/>
            <a:cxnLst/>
            <a:rect l="l" t="t" r="r" b="b"/>
            <a:pathLst>
              <a:path w="2585686" h="3192204">
                <a:moveTo>
                  <a:pt x="0" y="0"/>
                </a:moveTo>
                <a:lnTo>
                  <a:pt x="2585685" y="0"/>
                </a:lnTo>
                <a:lnTo>
                  <a:pt x="2585685" y="3192204"/>
                </a:lnTo>
                <a:lnTo>
                  <a:pt x="0" y="3192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986545" y="4547118"/>
            <a:ext cx="4429391" cy="1118642"/>
            <a:chOff x="0" y="0"/>
            <a:chExt cx="5905855" cy="1491525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5905855" cy="1491525"/>
              <a:chOff x="0" y="0"/>
              <a:chExt cx="1016584" cy="25673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52939" cy="90885"/>
              </a:xfrm>
              <a:custGeom>
                <a:avLst/>
                <a:gdLst/>
                <a:ahLst/>
                <a:cxnLst/>
                <a:rect l="l" t="t" r="r" b="b"/>
                <a:pathLst>
                  <a:path w="652939" h="90885">
                    <a:moveTo>
                      <a:pt x="45443" y="0"/>
                    </a:moveTo>
                    <a:lnTo>
                      <a:pt x="607497" y="0"/>
                    </a:lnTo>
                    <a:cubicBezTo>
                      <a:pt x="619549" y="0"/>
                      <a:pt x="631107" y="4788"/>
                      <a:pt x="639629" y="13310"/>
                    </a:cubicBezTo>
                    <a:cubicBezTo>
                      <a:pt x="648152" y="21832"/>
                      <a:pt x="652939" y="33390"/>
                      <a:pt x="652939" y="45443"/>
                    </a:cubicBezTo>
                    <a:lnTo>
                      <a:pt x="652939" y="45443"/>
                    </a:lnTo>
                    <a:cubicBezTo>
                      <a:pt x="652939" y="70540"/>
                      <a:pt x="632594" y="90885"/>
                      <a:pt x="607497" y="90885"/>
                    </a:cubicBezTo>
                    <a:lnTo>
                      <a:pt x="45443" y="90885"/>
                    </a:lnTo>
                    <a:cubicBezTo>
                      <a:pt x="20345" y="90885"/>
                      <a:pt x="0" y="70540"/>
                      <a:pt x="0" y="45443"/>
                    </a:cubicBezTo>
                    <a:lnTo>
                      <a:pt x="0" y="45443"/>
                    </a:lnTo>
                    <a:cubicBezTo>
                      <a:pt x="0" y="20345"/>
                      <a:pt x="20345" y="0"/>
                      <a:pt x="45443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63645" y="127753"/>
                <a:ext cx="652939" cy="128985"/>
              </a:xfrm>
              <a:prstGeom prst="rect">
                <a:avLst/>
              </a:prstGeom>
            </p:spPr>
            <p:txBody>
              <a:bodyPr lIns="79898" tIns="79898" rIns="79898" bIns="79898" rtlCol="0" anchor="ctr"/>
              <a:lstStyle/>
              <a:p>
                <a:pPr algn="ctr">
                  <a:lnSpc>
                    <a:spcPts val="18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01258" y="35822"/>
              <a:ext cx="3390740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David Beckham</a:t>
              </a: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899" b="1" i="1" dirty="0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OCD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9321540" y="1283825"/>
            <a:ext cx="3531064" cy="3230304"/>
          </a:xfrm>
          <a:custGeom>
            <a:avLst/>
            <a:gdLst/>
            <a:ahLst/>
            <a:cxnLst/>
            <a:rect l="l" t="t" r="r" b="b"/>
            <a:pathLst>
              <a:path w="3531064" h="3230304">
                <a:moveTo>
                  <a:pt x="0" y="0"/>
                </a:moveTo>
                <a:lnTo>
                  <a:pt x="3531065" y="0"/>
                </a:lnTo>
                <a:lnTo>
                  <a:pt x="3531065" y="3230304"/>
                </a:lnTo>
                <a:lnTo>
                  <a:pt x="0" y="32303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14" r="-18735"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12" name="Group 12"/>
          <p:cNvGrpSpPr/>
          <p:nvPr/>
        </p:nvGrpSpPr>
        <p:grpSpPr>
          <a:xfrm>
            <a:off x="9020335" y="4553170"/>
            <a:ext cx="4133475" cy="420295"/>
            <a:chOff x="0" y="0"/>
            <a:chExt cx="5511300" cy="56039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511300" cy="560394"/>
              <a:chOff x="0" y="0"/>
              <a:chExt cx="971505" cy="9878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71504" cy="98783"/>
              </a:xfrm>
              <a:custGeom>
                <a:avLst/>
                <a:gdLst/>
                <a:ahLst/>
                <a:cxnLst/>
                <a:rect l="l" t="t" r="r" b="b"/>
                <a:pathLst>
                  <a:path w="971504" h="98783">
                    <a:moveTo>
                      <a:pt x="49392" y="0"/>
                    </a:moveTo>
                    <a:lnTo>
                      <a:pt x="922113" y="0"/>
                    </a:lnTo>
                    <a:cubicBezTo>
                      <a:pt x="949391" y="0"/>
                      <a:pt x="971504" y="22113"/>
                      <a:pt x="971504" y="49392"/>
                    </a:cubicBezTo>
                    <a:lnTo>
                      <a:pt x="971504" y="49392"/>
                    </a:lnTo>
                    <a:cubicBezTo>
                      <a:pt x="971504" y="62491"/>
                      <a:pt x="966301" y="75054"/>
                      <a:pt x="957038" y="84317"/>
                    </a:cubicBezTo>
                    <a:cubicBezTo>
                      <a:pt x="947775" y="93580"/>
                      <a:pt x="935212" y="98783"/>
                      <a:pt x="922113" y="98783"/>
                    </a:cubicBezTo>
                    <a:lnTo>
                      <a:pt x="49392" y="98783"/>
                    </a:lnTo>
                    <a:cubicBezTo>
                      <a:pt x="36292" y="98783"/>
                      <a:pt x="23729" y="93580"/>
                      <a:pt x="14467" y="84317"/>
                    </a:cubicBezTo>
                    <a:cubicBezTo>
                      <a:pt x="5204" y="75054"/>
                      <a:pt x="0" y="62491"/>
                      <a:pt x="0" y="49392"/>
                    </a:cubicBezTo>
                    <a:lnTo>
                      <a:pt x="0" y="49392"/>
                    </a:lnTo>
                    <a:cubicBezTo>
                      <a:pt x="0" y="36292"/>
                      <a:pt x="5204" y="23729"/>
                      <a:pt x="14467" y="14467"/>
                    </a:cubicBezTo>
                    <a:cubicBezTo>
                      <a:pt x="23729" y="5204"/>
                      <a:pt x="36292" y="0"/>
                      <a:pt x="49392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71505" cy="136883"/>
              </a:xfrm>
              <a:prstGeom prst="rect">
                <a:avLst/>
              </a:prstGeom>
            </p:spPr>
            <p:txBody>
              <a:bodyPr lIns="78020" tIns="78020" rIns="78020" bIns="78020" rtlCol="0" anchor="ctr"/>
              <a:lstStyle/>
              <a:p>
                <a:pPr algn="ctr">
                  <a:lnSpc>
                    <a:spcPts val="181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54466" y="52020"/>
              <a:ext cx="5202368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Billie Eilish</a:t>
              </a:r>
              <a:r>
                <a:rPr lang="en-US" sz="1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899" b="1" i="1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Tourette’s syndrome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51958" y="4553170"/>
            <a:ext cx="3206876" cy="447187"/>
            <a:chOff x="0" y="0"/>
            <a:chExt cx="4275835" cy="59625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275835" cy="596250"/>
              <a:chOff x="0" y="0"/>
              <a:chExt cx="675609" cy="9421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75609" cy="94211"/>
              </a:xfrm>
              <a:custGeom>
                <a:avLst/>
                <a:gdLst/>
                <a:ahLst/>
                <a:cxnLst/>
                <a:rect l="l" t="t" r="r" b="b"/>
                <a:pathLst>
                  <a:path w="675609" h="94211">
                    <a:moveTo>
                      <a:pt x="47106" y="0"/>
                    </a:moveTo>
                    <a:lnTo>
                      <a:pt x="628503" y="0"/>
                    </a:lnTo>
                    <a:cubicBezTo>
                      <a:pt x="640996" y="0"/>
                      <a:pt x="652978" y="4963"/>
                      <a:pt x="661812" y="13797"/>
                    </a:cubicBezTo>
                    <a:cubicBezTo>
                      <a:pt x="670646" y="22631"/>
                      <a:pt x="675609" y="34612"/>
                      <a:pt x="675609" y="47106"/>
                    </a:cubicBezTo>
                    <a:lnTo>
                      <a:pt x="675609" y="47106"/>
                    </a:lnTo>
                    <a:cubicBezTo>
                      <a:pt x="675609" y="59599"/>
                      <a:pt x="670646" y="71580"/>
                      <a:pt x="661812" y="80414"/>
                    </a:cubicBezTo>
                    <a:cubicBezTo>
                      <a:pt x="652978" y="89248"/>
                      <a:pt x="640996" y="94211"/>
                      <a:pt x="628503" y="94211"/>
                    </a:cubicBezTo>
                    <a:lnTo>
                      <a:pt x="47106" y="94211"/>
                    </a:lnTo>
                    <a:cubicBezTo>
                      <a:pt x="34612" y="94211"/>
                      <a:pt x="22631" y="89248"/>
                      <a:pt x="13797" y="80414"/>
                    </a:cubicBezTo>
                    <a:cubicBezTo>
                      <a:pt x="4963" y="71580"/>
                      <a:pt x="0" y="59599"/>
                      <a:pt x="0" y="47106"/>
                    </a:cubicBezTo>
                    <a:lnTo>
                      <a:pt x="0" y="47106"/>
                    </a:lnTo>
                    <a:cubicBezTo>
                      <a:pt x="0" y="34612"/>
                      <a:pt x="4963" y="22631"/>
                      <a:pt x="13797" y="13797"/>
                    </a:cubicBezTo>
                    <a:cubicBezTo>
                      <a:pt x="22631" y="4963"/>
                      <a:pt x="34612" y="0"/>
                      <a:pt x="47106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675609" cy="132311"/>
              </a:xfrm>
              <a:prstGeom prst="rect">
                <a:avLst/>
              </a:prstGeom>
            </p:spPr>
            <p:txBody>
              <a:bodyPr lIns="87041" tIns="87041" rIns="87041" bIns="87041" rtlCol="0" anchor="ctr"/>
              <a:lstStyle/>
              <a:p>
                <a:pPr algn="ctr">
                  <a:lnSpc>
                    <a:spcPts val="18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36980" y="71069"/>
              <a:ext cx="3763782" cy="418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Muhammed Ali</a:t>
              </a: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899" b="1" i="1" dirty="0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Dyslexic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6323169" y="5830469"/>
            <a:ext cx="5200548" cy="3900411"/>
          </a:xfrm>
          <a:custGeom>
            <a:avLst/>
            <a:gdLst/>
            <a:ahLst/>
            <a:cxnLst/>
            <a:rect l="l" t="t" r="r" b="b"/>
            <a:pathLst>
              <a:path w="5200548" h="3900411">
                <a:moveTo>
                  <a:pt x="0" y="0"/>
                </a:moveTo>
                <a:lnTo>
                  <a:pt x="5200547" y="0"/>
                </a:lnTo>
                <a:lnTo>
                  <a:pt x="5200547" y="3900411"/>
                </a:lnTo>
                <a:lnTo>
                  <a:pt x="0" y="3900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23" name="Group 23"/>
          <p:cNvGrpSpPr/>
          <p:nvPr/>
        </p:nvGrpSpPr>
        <p:grpSpPr>
          <a:xfrm>
            <a:off x="6681864" y="9768980"/>
            <a:ext cx="4483158" cy="377340"/>
            <a:chOff x="0" y="0"/>
            <a:chExt cx="5977544" cy="503120"/>
          </a:xfrm>
        </p:grpSpPr>
        <p:grpSp>
          <p:nvGrpSpPr>
            <p:cNvPr id="24" name="Group 24"/>
            <p:cNvGrpSpPr/>
            <p:nvPr/>
          </p:nvGrpSpPr>
          <p:grpSpPr>
            <a:xfrm>
              <a:off x="794818" y="0"/>
              <a:ext cx="4318496" cy="503120"/>
              <a:chOff x="0" y="0"/>
              <a:chExt cx="743296" cy="8659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743296" cy="86597"/>
              </a:xfrm>
              <a:custGeom>
                <a:avLst/>
                <a:gdLst/>
                <a:ahLst/>
                <a:cxnLst/>
                <a:rect l="l" t="t" r="r" b="b"/>
                <a:pathLst>
                  <a:path w="743296" h="86597">
                    <a:moveTo>
                      <a:pt x="43298" y="0"/>
                    </a:moveTo>
                    <a:lnTo>
                      <a:pt x="699998" y="0"/>
                    </a:lnTo>
                    <a:cubicBezTo>
                      <a:pt x="723911" y="0"/>
                      <a:pt x="743296" y="19385"/>
                      <a:pt x="743296" y="43298"/>
                    </a:cubicBezTo>
                    <a:lnTo>
                      <a:pt x="743296" y="43298"/>
                    </a:lnTo>
                    <a:cubicBezTo>
                      <a:pt x="743296" y="54782"/>
                      <a:pt x="738734" y="65795"/>
                      <a:pt x="730614" y="73915"/>
                    </a:cubicBezTo>
                    <a:cubicBezTo>
                      <a:pt x="722494" y="82035"/>
                      <a:pt x="711481" y="86597"/>
                      <a:pt x="699998" y="86597"/>
                    </a:cubicBezTo>
                    <a:lnTo>
                      <a:pt x="43298" y="86597"/>
                    </a:lnTo>
                    <a:cubicBezTo>
                      <a:pt x="19385" y="86597"/>
                      <a:pt x="0" y="67211"/>
                      <a:pt x="0" y="43298"/>
                    </a:cubicBezTo>
                    <a:lnTo>
                      <a:pt x="0" y="43298"/>
                    </a:lnTo>
                    <a:cubicBezTo>
                      <a:pt x="0" y="19385"/>
                      <a:pt x="19385" y="0"/>
                      <a:pt x="43298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743296" cy="124697"/>
              </a:xfrm>
              <a:prstGeom prst="rect">
                <a:avLst/>
              </a:prstGeom>
            </p:spPr>
            <p:txBody>
              <a:bodyPr lIns="79904" tIns="79904" rIns="79904" bIns="79904" rtlCol="0" anchor="ctr"/>
              <a:lstStyle/>
              <a:p>
                <a:pPr algn="ctr">
                  <a:lnSpc>
                    <a:spcPts val="181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0" y="15988"/>
              <a:ext cx="5977544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Albert Einstein</a:t>
              </a:r>
              <a:r>
                <a:rPr lang="en-US" sz="19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900" b="1" i="1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Autistic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13057298" y="5143500"/>
            <a:ext cx="3595231" cy="4587380"/>
          </a:xfrm>
          <a:custGeom>
            <a:avLst/>
            <a:gdLst/>
            <a:ahLst/>
            <a:cxnLst/>
            <a:rect l="l" t="t" r="r" b="b"/>
            <a:pathLst>
              <a:path w="3595231" h="4587380">
                <a:moveTo>
                  <a:pt x="0" y="0"/>
                </a:moveTo>
                <a:lnTo>
                  <a:pt x="3595232" y="0"/>
                </a:lnTo>
                <a:lnTo>
                  <a:pt x="3595232" y="4587380"/>
                </a:lnTo>
                <a:lnTo>
                  <a:pt x="0" y="4587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3482"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29" name="Group 29"/>
          <p:cNvGrpSpPr/>
          <p:nvPr/>
        </p:nvGrpSpPr>
        <p:grpSpPr>
          <a:xfrm>
            <a:off x="12646134" y="9768980"/>
            <a:ext cx="4417561" cy="377340"/>
            <a:chOff x="0" y="0"/>
            <a:chExt cx="5890081" cy="503120"/>
          </a:xfrm>
        </p:grpSpPr>
        <p:grpSp>
          <p:nvGrpSpPr>
            <p:cNvPr id="30" name="Group 30"/>
            <p:cNvGrpSpPr/>
            <p:nvPr/>
          </p:nvGrpSpPr>
          <p:grpSpPr>
            <a:xfrm>
              <a:off x="425527" y="0"/>
              <a:ext cx="5039026" cy="503120"/>
              <a:chOff x="0" y="0"/>
              <a:chExt cx="880192" cy="8788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80192" cy="87882"/>
              </a:xfrm>
              <a:custGeom>
                <a:avLst/>
                <a:gdLst/>
                <a:ahLst/>
                <a:cxnLst/>
                <a:rect l="l" t="t" r="r" b="b"/>
                <a:pathLst>
                  <a:path w="880192" h="87882">
                    <a:moveTo>
                      <a:pt x="43941" y="0"/>
                    </a:moveTo>
                    <a:lnTo>
                      <a:pt x="836251" y="0"/>
                    </a:lnTo>
                    <a:cubicBezTo>
                      <a:pt x="847905" y="0"/>
                      <a:pt x="859081" y="4630"/>
                      <a:pt x="867322" y="12870"/>
                    </a:cubicBezTo>
                    <a:cubicBezTo>
                      <a:pt x="875563" y="21111"/>
                      <a:pt x="880192" y="32287"/>
                      <a:pt x="880192" y="43941"/>
                    </a:cubicBezTo>
                    <a:lnTo>
                      <a:pt x="880192" y="43941"/>
                    </a:lnTo>
                    <a:cubicBezTo>
                      <a:pt x="880192" y="68209"/>
                      <a:pt x="860519" y="87882"/>
                      <a:pt x="836251" y="87882"/>
                    </a:cubicBezTo>
                    <a:lnTo>
                      <a:pt x="43941" y="87882"/>
                    </a:lnTo>
                    <a:cubicBezTo>
                      <a:pt x="32287" y="87882"/>
                      <a:pt x="21111" y="83253"/>
                      <a:pt x="12870" y="75012"/>
                    </a:cubicBezTo>
                    <a:cubicBezTo>
                      <a:pt x="4630" y="66772"/>
                      <a:pt x="0" y="55595"/>
                      <a:pt x="0" y="43941"/>
                    </a:cubicBezTo>
                    <a:lnTo>
                      <a:pt x="0" y="43941"/>
                    </a:lnTo>
                    <a:cubicBezTo>
                      <a:pt x="0" y="32287"/>
                      <a:pt x="4630" y="21111"/>
                      <a:pt x="12870" y="12870"/>
                    </a:cubicBezTo>
                    <a:cubicBezTo>
                      <a:pt x="21111" y="4630"/>
                      <a:pt x="32287" y="0"/>
                      <a:pt x="43941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880192" cy="125982"/>
              </a:xfrm>
              <a:prstGeom prst="rect">
                <a:avLst/>
              </a:prstGeom>
            </p:spPr>
            <p:txBody>
              <a:bodyPr lIns="78735" tIns="78735" rIns="78735" bIns="78735" rtlCol="0" anchor="ctr"/>
              <a:lstStyle/>
              <a:p>
                <a:pPr algn="ctr">
                  <a:lnSpc>
                    <a:spcPts val="182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23383"/>
              <a:ext cx="5890081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Sir  Anthony Hopkins</a:t>
              </a:r>
              <a:r>
                <a:rPr lang="en-US" sz="1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899" b="1" i="1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Autistic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116171" y="5344644"/>
            <a:ext cx="2179518" cy="2184967"/>
          </a:xfrm>
          <a:custGeom>
            <a:avLst/>
            <a:gdLst/>
            <a:ahLst/>
            <a:cxnLst/>
            <a:rect l="l" t="t" r="r" b="b"/>
            <a:pathLst>
              <a:path w="2179518" h="2184967">
                <a:moveTo>
                  <a:pt x="0" y="0"/>
                </a:moveTo>
                <a:lnTo>
                  <a:pt x="2179518" y="0"/>
                </a:lnTo>
                <a:lnTo>
                  <a:pt x="2179518" y="2184967"/>
                </a:lnTo>
                <a:lnTo>
                  <a:pt x="0" y="21849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35" name="Freeform 35"/>
          <p:cNvSpPr/>
          <p:nvPr/>
        </p:nvSpPr>
        <p:spPr>
          <a:xfrm>
            <a:off x="1104491" y="7551362"/>
            <a:ext cx="2179518" cy="2179518"/>
          </a:xfrm>
          <a:custGeom>
            <a:avLst/>
            <a:gdLst/>
            <a:ahLst/>
            <a:cxnLst/>
            <a:rect l="l" t="t" r="r" b="b"/>
            <a:pathLst>
              <a:path w="2179518" h="2179518">
                <a:moveTo>
                  <a:pt x="0" y="0"/>
                </a:moveTo>
                <a:lnTo>
                  <a:pt x="2179518" y="0"/>
                </a:lnTo>
                <a:lnTo>
                  <a:pt x="2179518" y="2179518"/>
                </a:lnTo>
                <a:lnTo>
                  <a:pt x="0" y="21795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36" name="Group 36"/>
          <p:cNvGrpSpPr/>
          <p:nvPr/>
        </p:nvGrpSpPr>
        <p:grpSpPr>
          <a:xfrm>
            <a:off x="3455459" y="6111636"/>
            <a:ext cx="2588157" cy="653050"/>
            <a:chOff x="0" y="0"/>
            <a:chExt cx="3450876" cy="870734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3450876" cy="870734"/>
              <a:chOff x="0" y="0"/>
              <a:chExt cx="589068" cy="14863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589068" cy="148635"/>
              </a:xfrm>
              <a:custGeom>
                <a:avLst/>
                <a:gdLst/>
                <a:ahLst/>
                <a:cxnLst/>
                <a:rect l="l" t="t" r="r" b="b"/>
                <a:pathLst>
                  <a:path w="589068" h="148635">
                    <a:moveTo>
                      <a:pt x="74318" y="0"/>
                    </a:moveTo>
                    <a:lnTo>
                      <a:pt x="514750" y="0"/>
                    </a:lnTo>
                    <a:cubicBezTo>
                      <a:pt x="555795" y="0"/>
                      <a:pt x="589068" y="33273"/>
                      <a:pt x="589068" y="74318"/>
                    </a:cubicBezTo>
                    <a:lnTo>
                      <a:pt x="589068" y="74318"/>
                    </a:lnTo>
                    <a:cubicBezTo>
                      <a:pt x="589068" y="115362"/>
                      <a:pt x="555795" y="148635"/>
                      <a:pt x="514750" y="148635"/>
                    </a:cubicBezTo>
                    <a:lnTo>
                      <a:pt x="74318" y="148635"/>
                    </a:lnTo>
                    <a:cubicBezTo>
                      <a:pt x="33273" y="148635"/>
                      <a:pt x="0" y="115362"/>
                      <a:pt x="0" y="74318"/>
                    </a:cubicBezTo>
                    <a:lnTo>
                      <a:pt x="0" y="74318"/>
                    </a:lnTo>
                    <a:cubicBezTo>
                      <a:pt x="0" y="33273"/>
                      <a:pt x="33273" y="0"/>
                      <a:pt x="74318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589068" cy="186735"/>
              </a:xfrm>
              <a:prstGeom prst="rect">
                <a:avLst/>
              </a:prstGeom>
            </p:spPr>
            <p:txBody>
              <a:bodyPr lIns="80568" tIns="80568" rIns="80568" bIns="80568" rtlCol="0" anchor="ctr"/>
              <a:lstStyle/>
              <a:p>
                <a:pPr algn="ctr">
                  <a:lnSpc>
                    <a:spcPts val="181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48747" y="8088"/>
              <a:ext cx="3153382" cy="862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4"/>
                </a:lnSpc>
              </a:pPr>
              <a:r>
                <a:rPr lang="en-US" sz="1903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Anderson  Cooper </a:t>
              </a:r>
            </a:p>
            <a:p>
              <a:pPr algn="ctr">
                <a:lnSpc>
                  <a:spcPts val="2664"/>
                </a:lnSpc>
                <a:spcBef>
                  <a:spcPct val="0"/>
                </a:spcBef>
              </a:pPr>
              <a:r>
                <a:rPr lang="en-US" sz="1903" b="1" i="1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Dyslexic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455459" y="8243495"/>
            <a:ext cx="2588157" cy="729690"/>
            <a:chOff x="0" y="0"/>
            <a:chExt cx="589068" cy="16607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89068" cy="166078"/>
            </a:xfrm>
            <a:custGeom>
              <a:avLst/>
              <a:gdLst/>
              <a:ahLst/>
              <a:cxnLst/>
              <a:rect l="l" t="t" r="r" b="b"/>
              <a:pathLst>
                <a:path w="589068" h="166078">
                  <a:moveTo>
                    <a:pt x="83039" y="0"/>
                  </a:moveTo>
                  <a:lnTo>
                    <a:pt x="506029" y="0"/>
                  </a:lnTo>
                  <a:cubicBezTo>
                    <a:pt x="551890" y="0"/>
                    <a:pt x="589068" y="37178"/>
                    <a:pt x="589068" y="83039"/>
                  </a:cubicBezTo>
                  <a:lnTo>
                    <a:pt x="589068" y="83039"/>
                  </a:lnTo>
                  <a:cubicBezTo>
                    <a:pt x="589068" y="105063"/>
                    <a:pt x="580319" y="126184"/>
                    <a:pt x="564746" y="141757"/>
                  </a:cubicBezTo>
                  <a:cubicBezTo>
                    <a:pt x="549173" y="157330"/>
                    <a:pt x="528052" y="166078"/>
                    <a:pt x="506029" y="166078"/>
                  </a:cubicBezTo>
                  <a:lnTo>
                    <a:pt x="83039" y="166078"/>
                  </a:lnTo>
                  <a:cubicBezTo>
                    <a:pt x="61016" y="166078"/>
                    <a:pt x="39894" y="157330"/>
                    <a:pt x="24322" y="141757"/>
                  </a:cubicBezTo>
                  <a:cubicBezTo>
                    <a:pt x="8749" y="126184"/>
                    <a:pt x="0" y="105063"/>
                    <a:pt x="0" y="83039"/>
                  </a:cubicBezTo>
                  <a:lnTo>
                    <a:pt x="0" y="83039"/>
                  </a:lnTo>
                  <a:cubicBezTo>
                    <a:pt x="0" y="61016"/>
                    <a:pt x="8749" y="39894"/>
                    <a:pt x="24322" y="24322"/>
                  </a:cubicBezTo>
                  <a:cubicBezTo>
                    <a:pt x="39894" y="8749"/>
                    <a:pt x="61016" y="0"/>
                    <a:pt x="83039" y="0"/>
                  </a:cubicBezTo>
                  <a:close/>
                </a:path>
              </a:pathLst>
            </a:custGeom>
            <a:solidFill>
              <a:srgbClr val="4CC03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589068" cy="204178"/>
            </a:xfrm>
            <a:prstGeom prst="rect">
              <a:avLst/>
            </a:prstGeom>
          </p:spPr>
          <p:txBody>
            <a:bodyPr lIns="80568" tIns="80568" rIns="80568" bIns="8056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4749538" y="1323957"/>
            <a:ext cx="3524253" cy="3202321"/>
          </a:xfrm>
          <a:custGeom>
            <a:avLst/>
            <a:gdLst/>
            <a:ahLst/>
            <a:cxnLst/>
            <a:rect l="l" t="t" r="r" b="b"/>
            <a:pathLst>
              <a:path w="3524253" h="3202321">
                <a:moveTo>
                  <a:pt x="0" y="0"/>
                </a:moveTo>
                <a:lnTo>
                  <a:pt x="3524252" y="0"/>
                </a:lnTo>
                <a:lnTo>
                  <a:pt x="3524252" y="3202321"/>
                </a:lnTo>
                <a:lnTo>
                  <a:pt x="0" y="32023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1380" r="-19004" b="-89484"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45" name="Group 45"/>
          <p:cNvGrpSpPr/>
          <p:nvPr/>
        </p:nvGrpSpPr>
        <p:grpSpPr>
          <a:xfrm>
            <a:off x="5004791" y="4348205"/>
            <a:ext cx="2861129" cy="958318"/>
            <a:chOff x="-21582" y="-221342"/>
            <a:chExt cx="3814838" cy="1277758"/>
          </a:xfrm>
        </p:grpSpPr>
        <p:grpSp>
          <p:nvGrpSpPr>
            <p:cNvPr id="46" name="Group 46"/>
            <p:cNvGrpSpPr/>
            <p:nvPr/>
          </p:nvGrpSpPr>
          <p:grpSpPr>
            <a:xfrm>
              <a:off x="-21582" y="-221342"/>
              <a:ext cx="3814838" cy="1277758"/>
              <a:chOff x="-3715" y="-38100"/>
              <a:chExt cx="656654" cy="219943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-3715" y="14445"/>
                <a:ext cx="652939" cy="167398"/>
              </a:xfrm>
              <a:custGeom>
                <a:avLst/>
                <a:gdLst/>
                <a:ahLst/>
                <a:cxnLst/>
                <a:rect l="l" t="t" r="r" b="b"/>
                <a:pathLst>
                  <a:path w="652939" h="167398">
                    <a:moveTo>
                      <a:pt x="83699" y="0"/>
                    </a:moveTo>
                    <a:lnTo>
                      <a:pt x="569240" y="0"/>
                    </a:lnTo>
                    <a:cubicBezTo>
                      <a:pt x="591439" y="0"/>
                      <a:pt x="612728" y="8818"/>
                      <a:pt x="628424" y="24515"/>
                    </a:cubicBezTo>
                    <a:cubicBezTo>
                      <a:pt x="644121" y="40211"/>
                      <a:pt x="652939" y="61500"/>
                      <a:pt x="652939" y="83699"/>
                    </a:cubicBezTo>
                    <a:lnTo>
                      <a:pt x="652939" y="83699"/>
                    </a:lnTo>
                    <a:cubicBezTo>
                      <a:pt x="652939" y="129924"/>
                      <a:pt x="615466" y="167398"/>
                      <a:pt x="569240" y="167398"/>
                    </a:cubicBezTo>
                    <a:lnTo>
                      <a:pt x="83699" y="167398"/>
                    </a:lnTo>
                    <a:cubicBezTo>
                      <a:pt x="37473" y="167398"/>
                      <a:pt x="0" y="129924"/>
                      <a:pt x="0" y="83699"/>
                    </a:cubicBezTo>
                    <a:lnTo>
                      <a:pt x="0" y="83699"/>
                    </a:lnTo>
                    <a:cubicBezTo>
                      <a:pt x="0" y="37473"/>
                      <a:pt x="37473" y="0"/>
                      <a:pt x="83699" y="0"/>
                    </a:cubicBezTo>
                    <a:close/>
                  </a:path>
                </a:pathLst>
              </a:custGeom>
              <a:solidFill>
                <a:srgbClr val="4CC037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652939" cy="205498"/>
              </a:xfrm>
              <a:prstGeom prst="rect">
                <a:avLst/>
              </a:prstGeom>
            </p:spPr>
            <p:txBody>
              <a:bodyPr lIns="79898" tIns="79898" rIns="79898" bIns="79898" rtlCol="0" anchor="ctr"/>
              <a:lstStyle/>
              <a:p>
                <a:pPr algn="ctr">
                  <a:lnSpc>
                    <a:spcPts val="1820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201258" y="35822"/>
              <a:ext cx="3390740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Maya Angelou</a:t>
              </a: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899" b="1" i="1" dirty="0">
                  <a:solidFill>
                    <a:srgbClr val="FFFFFF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Selective Mutism</a:t>
              </a:r>
            </a:p>
          </p:txBody>
        </p:sp>
      </p:grpSp>
      <p:sp>
        <p:nvSpPr>
          <p:cNvPr id="50" name="Freeform 50"/>
          <p:cNvSpPr/>
          <p:nvPr/>
        </p:nvSpPr>
        <p:spPr>
          <a:xfrm>
            <a:off x="14076401" y="1254595"/>
            <a:ext cx="2576128" cy="3230255"/>
          </a:xfrm>
          <a:custGeom>
            <a:avLst/>
            <a:gdLst/>
            <a:ahLst/>
            <a:cxnLst/>
            <a:rect l="l" t="t" r="r" b="b"/>
            <a:pathLst>
              <a:path w="2576128" h="3230255">
                <a:moveTo>
                  <a:pt x="0" y="0"/>
                </a:moveTo>
                <a:lnTo>
                  <a:pt x="2576129" y="0"/>
                </a:lnTo>
                <a:lnTo>
                  <a:pt x="2576129" y="3230254"/>
                </a:lnTo>
                <a:lnTo>
                  <a:pt x="0" y="32302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C7378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51" name="TextBox 51"/>
          <p:cNvSpPr txBox="1"/>
          <p:nvPr/>
        </p:nvSpPr>
        <p:spPr>
          <a:xfrm>
            <a:off x="13179270" y="8925560"/>
            <a:ext cx="9525" cy="332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52" name="TextBox 52"/>
          <p:cNvSpPr txBox="1"/>
          <p:nvPr/>
        </p:nvSpPr>
        <p:spPr>
          <a:xfrm>
            <a:off x="5415936" y="188595"/>
            <a:ext cx="7456127" cy="784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Neurodivergent people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567019" y="8294850"/>
            <a:ext cx="2365036" cy="65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  <a:spcBef>
                <a:spcPct val="0"/>
              </a:spcBef>
            </a:pPr>
            <a:r>
              <a:rPr lang="en-US" sz="190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Daniel Radcliffe</a:t>
            </a:r>
            <a:r>
              <a:rPr lang="en-US" sz="190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903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Dyspraxic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0A8C8D-A002-2640-1D6B-A39A4C36038B}"/>
              </a:ext>
            </a:extLst>
          </p:cNvPr>
          <p:cNvSpPr txBox="1"/>
          <p:nvPr/>
        </p:nvSpPr>
        <p:spPr>
          <a:xfrm>
            <a:off x="7289074" y="-2926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920255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14526344" y="5143500"/>
            <a:ext cx="2945028" cy="5777885"/>
            <a:chOff x="0" y="0"/>
            <a:chExt cx="406400" cy="7973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71921" y="-710475"/>
            <a:ext cx="2743842" cy="5383177"/>
            <a:chOff x="0" y="0"/>
            <a:chExt cx="406400" cy="797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902019" y="0"/>
            <a:ext cx="714563" cy="1401909"/>
            <a:chOff x="0" y="0"/>
            <a:chExt cx="406400" cy="797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269280" y="935614"/>
            <a:ext cx="8536445" cy="8415773"/>
          </a:xfrm>
          <a:custGeom>
            <a:avLst/>
            <a:gdLst/>
            <a:ahLst/>
            <a:cxnLst/>
            <a:rect l="l" t="t" r="r" b="b"/>
            <a:pathLst>
              <a:path w="8536445" h="8415773">
                <a:moveTo>
                  <a:pt x="0" y="0"/>
                </a:moveTo>
                <a:lnTo>
                  <a:pt x="8536446" y="0"/>
                </a:lnTo>
                <a:lnTo>
                  <a:pt x="8536446" y="8415772"/>
                </a:lnTo>
                <a:lnTo>
                  <a:pt x="0" y="8415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8872" b="-45910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3" name="Group 13"/>
          <p:cNvGrpSpPr/>
          <p:nvPr/>
        </p:nvGrpSpPr>
        <p:grpSpPr>
          <a:xfrm>
            <a:off x="4269280" y="2998202"/>
            <a:ext cx="3939987" cy="1642499"/>
            <a:chOff x="0" y="0"/>
            <a:chExt cx="1037692" cy="432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37692" cy="432592"/>
            </a:xfrm>
            <a:custGeom>
              <a:avLst/>
              <a:gdLst/>
              <a:ahLst/>
              <a:cxnLst/>
              <a:rect l="l" t="t" r="r" b="b"/>
              <a:pathLst>
                <a:path w="1037692" h="432592">
                  <a:moveTo>
                    <a:pt x="100213" y="0"/>
                  </a:moveTo>
                  <a:lnTo>
                    <a:pt x="937479" y="0"/>
                  </a:lnTo>
                  <a:cubicBezTo>
                    <a:pt x="964057" y="0"/>
                    <a:pt x="989547" y="10558"/>
                    <a:pt x="1008340" y="29352"/>
                  </a:cubicBezTo>
                  <a:cubicBezTo>
                    <a:pt x="1027134" y="48145"/>
                    <a:pt x="1037692" y="73635"/>
                    <a:pt x="1037692" y="100213"/>
                  </a:cubicBezTo>
                  <a:lnTo>
                    <a:pt x="1037692" y="332379"/>
                  </a:lnTo>
                  <a:cubicBezTo>
                    <a:pt x="1037692" y="358957"/>
                    <a:pt x="1027134" y="384447"/>
                    <a:pt x="1008340" y="403241"/>
                  </a:cubicBezTo>
                  <a:cubicBezTo>
                    <a:pt x="989547" y="422034"/>
                    <a:pt x="964057" y="432592"/>
                    <a:pt x="937479" y="432592"/>
                  </a:cubicBezTo>
                  <a:lnTo>
                    <a:pt x="100213" y="432592"/>
                  </a:lnTo>
                  <a:cubicBezTo>
                    <a:pt x="73635" y="432592"/>
                    <a:pt x="48145" y="422034"/>
                    <a:pt x="29352" y="403241"/>
                  </a:cubicBezTo>
                  <a:cubicBezTo>
                    <a:pt x="10558" y="384447"/>
                    <a:pt x="0" y="358957"/>
                    <a:pt x="0" y="332379"/>
                  </a:cubicBezTo>
                  <a:lnTo>
                    <a:pt x="0" y="100213"/>
                  </a:lnTo>
                  <a:cubicBezTo>
                    <a:pt x="0" y="73635"/>
                    <a:pt x="10558" y="48145"/>
                    <a:pt x="29352" y="29352"/>
                  </a:cubicBezTo>
                  <a:cubicBezTo>
                    <a:pt x="48145" y="10558"/>
                    <a:pt x="73635" y="0"/>
                    <a:pt x="100213" y="0"/>
                  </a:cubicBezTo>
                  <a:close/>
                </a:path>
              </a:pathLst>
            </a:custGeom>
            <a:solidFill>
              <a:srgbClr val="CEEEA5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037692" cy="48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915103" y="1016666"/>
            <a:ext cx="2643852" cy="1466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4000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Medical</a:t>
            </a:r>
            <a:r>
              <a:rPr lang="en-US" sz="4153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ctr">
              <a:lnSpc>
                <a:spcPts val="5814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Lens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70672" y="1016666"/>
            <a:ext cx="3840836" cy="1418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4000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Neurodivergent </a:t>
            </a:r>
          </a:p>
          <a:p>
            <a:pPr algn="ctr">
              <a:lnSpc>
                <a:spcPts val="5814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42A47"/>
                </a:solidFill>
                <a:latin typeface="Arimo Bold"/>
                <a:ea typeface="Arimo Bold"/>
                <a:cs typeface="Arimo Bold"/>
                <a:sym typeface="Arimo Bold"/>
              </a:rPr>
              <a:t>Lens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23849" y="3516647"/>
            <a:ext cx="3657154" cy="499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6"/>
              </a:lnSpc>
              <a:spcBef>
                <a:spcPct val="0"/>
              </a:spcBef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Individual is disabled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84111" y="3280994"/>
            <a:ext cx="3613958" cy="1076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66"/>
              </a:lnSpc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Internal &amp; external</a:t>
            </a:r>
          </a:p>
          <a:p>
            <a:pPr algn="ctr">
              <a:lnSpc>
                <a:spcPts val="4266"/>
              </a:lnSpc>
              <a:spcBef>
                <a:spcPct val="0"/>
              </a:spcBef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challenges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06310" y="5095382"/>
            <a:ext cx="3169560" cy="1615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66"/>
              </a:lnSpc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Change society </a:t>
            </a:r>
          </a:p>
          <a:p>
            <a:pPr algn="ctr">
              <a:lnSpc>
                <a:spcPts val="4266"/>
              </a:lnSpc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Improve person/</a:t>
            </a:r>
          </a:p>
          <a:p>
            <a:pPr algn="ctr">
              <a:lnSpc>
                <a:spcPts val="4266"/>
              </a:lnSpc>
              <a:spcBef>
                <a:spcPct val="0"/>
              </a:spcBef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environment fit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28075" y="7321425"/>
            <a:ext cx="2926030" cy="107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6"/>
              </a:lnSpc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Nothing about us</a:t>
            </a:r>
          </a:p>
          <a:p>
            <a:pPr algn="ctr">
              <a:lnSpc>
                <a:spcPts val="4266"/>
              </a:lnSpc>
              <a:spcBef>
                <a:spcPct val="0"/>
              </a:spcBef>
            </a:pPr>
            <a:r>
              <a:rPr lang="en-US" sz="30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Without us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269280" y="7254750"/>
            <a:ext cx="3939987" cy="1642499"/>
            <a:chOff x="0" y="0"/>
            <a:chExt cx="1037692" cy="4325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37692" cy="432592"/>
            </a:xfrm>
            <a:custGeom>
              <a:avLst/>
              <a:gdLst/>
              <a:ahLst/>
              <a:cxnLst/>
              <a:rect l="l" t="t" r="r" b="b"/>
              <a:pathLst>
                <a:path w="1037692" h="432592">
                  <a:moveTo>
                    <a:pt x="100213" y="0"/>
                  </a:moveTo>
                  <a:lnTo>
                    <a:pt x="937479" y="0"/>
                  </a:lnTo>
                  <a:cubicBezTo>
                    <a:pt x="964057" y="0"/>
                    <a:pt x="989547" y="10558"/>
                    <a:pt x="1008340" y="29352"/>
                  </a:cubicBezTo>
                  <a:cubicBezTo>
                    <a:pt x="1027134" y="48145"/>
                    <a:pt x="1037692" y="73635"/>
                    <a:pt x="1037692" y="100213"/>
                  </a:cubicBezTo>
                  <a:lnTo>
                    <a:pt x="1037692" y="332379"/>
                  </a:lnTo>
                  <a:cubicBezTo>
                    <a:pt x="1037692" y="358957"/>
                    <a:pt x="1027134" y="384447"/>
                    <a:pt x="1008340" y="403241"/>
                  </a:cubicBezTo>
                  <a:cubicBezTo>
                    <a:pt x="989547" y="422034"/>
                    <a:pt x="964057" y="432592"/>
                    <a:pt x="937479" y="432592"/>
                  </a:cubicBezTo>
                  <a:lnTo>
                    <a:pt x="100213" y="432592"/>
                  </a:lnTo>
                  <a:cubicBezTo>
                    <a:pt x="73635" y="432592"/>
                    <a:pt x="48145" y="422034"/>
                    <a:pt x="29352" y="403241"/>
                  </a:cubicBezTo>
                  <a:cubicBezTo>
                    <a:pt x="10558" y="384447"/>
                    <a:pt x="0" y="358957"/>
                    <a:pt x="0" y="332379"/>
                  </a:cubicBezTo>
                  <a:lnTo>
                    <a:pt x="0" y="100213"/>
                  </a:lnTo>
                  <a:cubicBezTo>
                    <a:pt x="0" y="73635"/>
                    <a:pt x="10558" y="48145"/>
                    <a:pt x="29352" y="29352"/>
                  </a:cubicBezTo>
                  <a:cubicBezTo>
                    <a:pt x="48145" y="10558"/>
                    <a:pt x="73635" y="0"/>
                    <a:pt x="100213" y="0"/>
                  </a:cubicBezTo>
                  <a:close/>
                </a:path>
              </a:pathLst>
            </a:custGeom>
            <a:solidFill>
              <a:srgbClr val="CEEEA5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037692" cy="48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380894" y="7288248"/>
            <a:ext cx="3716759" cy="150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6"/>
              </a:lnSpc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Develop supports</a:t>
            </a:r>
          </a:p>
          <a:p>
            <a:pPr algn="ctr">
              <a:lnSpc>
                <a:spcPts val="3986"/>
              </a:lnSpc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often without </a:t>
            </a:r>
          </a:p>
          <a:p>
            <a:pPr algn="ctr">
              <a:lnSpc>
                <a:spcPts val="3986"/>
              </a:lnSpc>
              <a:spcBef>
                <a:spcPct val="0"/>
              </a:spcBef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ND input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269280" y="5126476"/>
            <a:ext cx="3939987" cy="1642499"/>
            <a:chOff x="0" y="0"/>
            <a:chExt cx="1037692" cy="4325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37692" cy="432592"/>
            </a:xfrm>
            <a:custGeom>
              <a:avLst/>
              <a:gdLst/>
              <a:ahLst/>
              <a:cxnLst/>
              <a:rect l="l" t="t" r="r" b="b"/>
              <a:pathLst>
                <a:path w="1037692" h="432592">
                  <a:moveTo>
                    <a:pt x="100213" y="0"/>
                  </a:moveTo>
                  <a:lnTo>
                    <a:pt x="937479" y="0"/>
                  </a:lnTo>
                  <a:cubicBezTo>
                    <a:pt x="964057" y="0"/>
                    <a:pt x="989547" y="10558"/>
                    <a:pt x="1008340" y="29352"/>
                  </a:cubicBezTo>
                  <a:cubicBezTo>
                    <a:pt x="1027134" y="48145"/>
                    <a:pt x="1037692" y="73635"/>
                    <a:pt x="1037692" y="100213"/>
                  </a:cubicBezTo>
                  <a:lnTo>
                    <a:pt x="1037692" y="332379"/>
                  </a:lnTo>
                  <a:cubicBezTo>
                    <a:pt x="1037692" y="358957"/>
                    <a:pt x="1027134" y="384447"/>
                    <a:pt x="1008340" y="403241"/>
                  </a:cubicBezTo>
                  <a:cubicBezTo>
                    <a:pt x="989547" y="422034"/>
                    <a:pt x="964057" y="432592"/>
                    <a:pt x="937479" y="432592"/>
                  </a:cubicBezTo>
                  <a:lnTo>
                    <a:pt x="100213" y="432592"/>
                  </a:lnTo>
                  <a:cubicBezTo>
                    <a:pt x="73635" y="432592"/>
                    <a:pt x="48145" y="422034"/>
                    <a:pt x="29352" y="403241"/>
                  </a:cubicBezTo>
                  <a:cubicBezTo>
                    <a:pt x="10558" y="384447"/>
                    <a:pt x="0" y="358957"/>
                    <a:pt x="0" y="332379"/>
                  </a:cubicBezTo>
                  <a:lnTo>
                    <a:pt x="0" y="100213"/>
                  </a:lnTo>
                  <a:cubicBezTo>
                    <a:pt x="0" y="73635"/>
                    <a:pt x="10558" y="48145"/>
                    <a:pt x="29352" y="29352"/>
                  </a:cubicBezTo>
                  <a:cubicBezTo>
                    <a:pt x="48145" y="10558"/>
                    <a:pt x="73635" y="0"/>
                    <a:pt x="100213" y="0"/>
                  </a:cubicBezTo>
                  <a:close/>
                </a:path>
              </a:pathLst>
            </a:custGeom>
            <a:solidFill>
              <a:srgbClr val="CEEEA5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037692" cy="48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4654719" y="5283819"/>
            <a:ext cx="3195414" cy="1004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6"/>
              </a:lnSpc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Change people: </a:t>
            </a:r>
          </a:p>
          <a:p>
            <a:pPr algn="ctr">
              <a:lnSpc>
                <a:spcPts val="3986"/>
              </a:lnSpc>
              <a:spcBef>
                <a:spcPct val="0"/>
              </a:spcBef>
            </a:pPr>
            <a:r>
              <a:rPr lang="en-US" sz="284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make them normal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978476">
            <a:off x="9374032" y="-98587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1496167" y="910345"/>
            <a:ext cx="9867900" cy="86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5400" b="1" spc="228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Neurodiversity Advantage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667193"/>
            <a:ext cx="173089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700"/>
              </a:lnSpc>
              <a:spcBef>
                <a:spcPct val="0"/>
              </a:spcBef>
            </a:pPr>
            <a:r>
              <a:rPr lang="en-US" sz="9750" b="1">
                <a:solidFill>
                  <a:srgbClr val="4DBF38">
                    <a:alpha val="51765"/>
                  </a:srgbClr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01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4343400" y="-5391479"/>
            <a:ext cx="6449593" cy="9554097"/>
            <a:chOff x="0" y="0"/>
            <a:chExt cx="812800" cy="12040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04040"/>
            </a:xfrm>
            <a:custGeom>
              <a:avLst/>
              <a:gdLst/>
              <a:ahLst/>
              <a:cxnLst/>
              <a:rect l="l" t="t" r="r" b="b"/>
              <a:pathLst>
                <a:path w="812800" h="1204040">
                  <a:moveTo>
                    <a:pt x="0" y="0"/>
                  </a:moveTo>
                  <a:lnTo>
                    <a:pt x="609600" y="0"/>
                  </a:lnTo>
                  <a:lnTo>
                    <a:pt x="812800" y="602020"/>
                  </a:lnTo>
                  <a:lnTo>
                    <a:pt x="609600" y="1204040"/>
                  </a:lnTo>
                  <a:lnTo>
                    <a:pt x="0" y="1204040"/>
                  </a:lnTo>
                  <a:lnTo>
                    <a:pt x="203200" y="602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77800" y="-47625"/>
              <a:ext cx="558800" cy="1251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972562" y="3989839"/>
            <a:ext cx="6716860" cy="6716860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60" y="0"/>
                </a:lnTo>
                <a:lnTo>
                  <a:pt x="6716860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154865" y="-1267786"/>
            <a:ext cx="6793047" cy="8122215"/>
            <a:chOff x="0" y="0"/>
            <a:chExt cx="8603361" cy="10286746"/>
          </a:xfrm>
        </p:grpSpPr>
        <p:sp>
          <p:nvSpPr>
            <p:cNvPr id="10" name="Freeform 10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5"/>
              <a:stretch>
                <a:fillRect l="-9783" r="-9783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4631493"/>
            <a:ext cx="173089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700"/>
              </a:lnSpc>
              <a:spcBef>
                <a:spcPct val="0"/>
              </a:spcBef>
            </a:pPr>
            <a:r>
              <a:rPr lang="en-US" sz="9750" b="1">
                <a:solidFill>
                  <a:srgbClr val="4DBF38">
                    <a:alpha val="51765"/>
                  </a:srgbClr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95794"/>
            <a:ext cx="173089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700"/>
              </a:lnSpc>
              <a:spcBef>
                <a:spcPct val="0"/>
              </a:spcBef>
            </a:pPr>
            <a:r>
              <a:rPr lang="en-US" sz="9750" b="1">
                <a:solidFill>
                  <a:srgbClr val="4DBF38">
                    <a:alpha val="51765"/>
                  </a:srgbClr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38804" y="3343521"/>
            <a:ext cx="6901554" cy="34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4"/>
              </a:lnSpc>
              <a:spcBef>
                <a:spcPct val="0"/>
              </a:spcBef>
            </a:pPr>
            <a:r>
              <a:rPr lang="en-US" sz="2032" spc="44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90% of human history = hunter gatherers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38804" y="5070667"/>
            <a:ext cx="6901554" cy="31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4"/>
              </a:lnSpc>
              <a:spcBef>
                <a:spcPct val="0"/>
              </a:spcBef>
            </a:pPr>
            <a:r>
              <a:rPr lang="en-US" sz="2032" spc="44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Leap = pattern seekers, planners, pioneers etc.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38804" y="7150239"/>
            <a:ext cx="6901554" cy="34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4"/>
              </a:lnSpc>
              <a:spcBef>
                <a:spcPct val="0"/>
              </a:spcBef>
            </a:pPr>
            <a:r>
              <a:rPr lang="en-US" sz="2032" spc="44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Complex civilization developed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883395" y="-904487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14526344" y="5143500"/>
            <a:ext cx="2945028" cy="5777885"/>
            <a:chOff x="0" y="0"/>
            <a:chExt cx="406400" cy="7973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71921" y="-584797"/>
            <a:ext cx="2743842" cy="5383177"/>
            <a:chOff x="0" y="0"/>
            <a:chExt cx="406400" cy="797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902019" y="0"/>
            <a:ext cx="714563" cy="1401909"/>
            <a:chOff x="0" y="0"/>
            <a:chExt cx="406400" cy="797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349338" y="10153650"/>
            <a:ext cx="3634308" cy="13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Austin &amp; Pisano 2017; Boot et al., 2017; White &amp; Shaw 2006;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99998" y="449400"/>
            <a:ext cx="9932988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 dirty="0">
                <a:solidFill>
                  <a:srgbClr val="042A47"/>
                </a:solidFill>
                <a:latin typeface="Muli Heavy"/>
                <a:ea typeface="Muli Heavy"/>
                <a:cs typeface="Muli Heavy"/>
                <a:sym typeface="Muli Heavy"/>
              </a:rPr>
              <a:t>PERSPECTIVES </a:t>
            </a:r>
            <a:r>
              <a:rPr lang="en-US" sz="2599" b="1" dirty="0">
                <a:solidFill>
                  <a:srgbClr val="E87B66"/>
                </a:solidFill>
                <a:latin typeface="Muli Heavy"/>
                <a:ea typeface="Muli Heavy"/>
                <a:cs typeface="Muli Heavy"/>
                <a:sym typeface="Muli Heavy"/>
              </a:rPr>
              <a:t>IN THE WORKPLACE</a:t>
            </a:r>
            <a:endParaRPr lang="en-US" sz="2599" b="1" dirty="0">
              <a:solidFill>
                <a:srgbClr val="042A47"/>
              </a:solidFill>
              <a:latin typeface="Muli Heavy"/>
              <a:ea typeface="Muli Heavy"/>
              <a:cs typeface="Muli Heavy"/>
              <a:sym typeface="Muli Heavy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3B66D6-69BC-F721-B981-F6C62305B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28" y="1033950"/>
            <a:ext cx="14724358" cy="88521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5314413" y="-904488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15087600" y="5105400"/>
            <a:ext cx="2945028" cy="5777885"/>
            <a:chOff x="0" y="0"/>
            <a:chExt cx="406400" cy="7973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71921" y="-584797"/>
            <a:ext cx="2743842" cy="5383177"/>
            <a:chOff x="0" y="0"/>
            <a:chExt cx="406400" cy="797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902019" y="0"/>
            <a:ext cx="714563" cy="1401909"/>
            <a:chOff x="0" y="0"/>
            <a:chExt cx="406400" cy="797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3">
            <a:extLst>
              <a:ext uri="{FF2B5EF4-FFF2-40B4-BE49-F238E27FC236}">
                <a16:creationId xmlns:a16="http://schemas.microsoft.com/office/drawing/2014/main" id="{1B5B3505-B3BE-E03B-9B06-DC189FD71A41}"/>
              </a:ext>
            </a:extLst>
          </p:cNvPr>
          <p:cNvSpPr txBox="1"/>
          <p:nvPr/>
        </p:nvSpPr>
        <p:spPr>
          <a:xfrm>
            <a:off x="4213981" y="910345"/>
            <a:ext cx="9867900" cy="86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5400" b="1" spc="228" dirty="0">
                <a:solidFill>
                  <a:srgbClr val="042A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Organizational Benefits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BF3C9D-6EC4-A1D4-187D-B1E2D2B4336B}"/>
              </a:ext>
            </a:extLst>
          </p:cNvPr>
          <p:cNvSpPr txBox="1"/>
          <p:nvPr/>
        </p:nvSpPr>
        <p:spPr>
          <a:xfrm>
            <a:off x="1219200" y="2674721"/>
            <a:ext cx="116148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Broader idea pool: enhanced innovation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Enhanced reputation &amp; brand image</a:t>
            </a:r>
          </a:p>
          <a:p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Social responsibility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Satisfaction &amp; retention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Resilience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542949-A0C3-5B0B-6CAD-06928AC588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60"/>
          <a:stretch/>
        </p:blipFill>
        <p:spPr>
          <a:xfrm>
            <a:off x="9844567" y="2827195"/>
            <a:ext cx="6843233" cy="4632609"/>
          </a:xfrm>
          <a:prstGeom prst="rect">
            <a:avLst/>
          </a:prstGeom>
        </p:spPr>
      </p:pic>
      <p:sp>
        <p:nvSpPr>
          <p:cNvPr id="21" name="TextBox 21">
            <a:extLst>
              <a:ext uri="{FF2B5EF4-FFF2-40B4-BE49-F238E27FC236}">
                <a16:creationId xmlns:a16="http://schemas.microsoft.com/office/drawing/2014/main" id="{43C62E87-E2A1-B475-C262-08A44F2DA01F}"/>
              </a:ext>
            </a:extLst>
          </p:cNvPr>
          <p:cNvSpPr txBox="1"/>
          <p:nvPr/>
        </p:nvSpPr>
        <p:spPr>
          <a:xfrm>
            <a:off x="7467600" y="8903247"/>
            <a:ext cx="3352800" cy="146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dirty="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HBR, 2017</a:t>
            </a:r>
          </a:p>
        </p:txBody>
      </p:sp>
    </p:spTree>
    <p:extLst>
      <p:ext uri="{BB962C8B-B14F-4D97-AF65-F5344CB8AC3E}">
        <p14:creationId xmlns:p14="http://schemas.microsoft.com/office/powerpoint/2010/main" val="345193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782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" r="-711" b="-142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4870299" y="1269960"/>
            <a:ext cx="8547401" cy="3654014"/>
          </a:xfrm>
          <a:custGeom>
            <a:avLst/>
            <a:gdLst/>
            <a:ahLst/>
            <a:cxnLst/>
            <a:rect l="l" t="t" r="r" b="b"/>
            <a:pathLst>
              <a:path w="8547401" h="3654014">
                <a:moveTo>
                  <a:pt x="0" y="0"/>
                </a:moveTo>
                <a:lnTo>
                  <a:pt x="8547402" y="0"/>
                </a:lnTo>
                <a:lnTo>
                  <a:pt x="8547402" y="3654014"/>
                </a:lnTo>
                <a:lnTo>
                  <a:pt x="0" y="3654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2224989" y="6218676"/>
            <a:ext cx="13838021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b="1" dirty="0">
                <a:solidFill>
                  <a:srgbClr val="B43492"/>
                </a:solidFill>
                <a:latin typeface="Antonio Bold"/>
                <a:ea typeface="Antonio Bold"/>
                <a:cs typeface="Antonio Bold"/>
                <a:sym typeface="Antonio Bold"/>
              </a:rPr>
              <a:t>Do you consider yourself to be neurodivergent?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" r="-711" b="-142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5608203" y="3546140"/>
            <a:ext cx="657892" cy="916052"/>
          </a:xfrm>
          <a:custGeom>
            <a:avLst/>
            <a:gdLst/>
            <a:ahLst/>
            <a:cxnLst/>
            <a:rect l="l" t="t" r="r" b="b"/>
            <a:pathLst>
              <a:path w="657892" h="916052">
                <a:moveTo>
                  <a:pt x="0" y="0"/>
                </a:moveTo>
                <a:lnTo>
                  <a:pt x="657892" y="0"/>
                </a:lnTo>
                <a:lnTo>
                  <a:pt x="657892" y="916052"/>
                </a:lnTo>
                <a:lnTo>
                  <a:pt x="0" y="916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-1190934" y="-2057400"/>
            <a:ext cx="19917660" cy="3086100"/>
            <a:chOff x="0" y="0"/>
            <a:chExt cx="524580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20028" y="9258300"/>
            <a:ext cx="19917660" cy="3086100"/>
            <a:chOff x="0" y="0"/>
            <a:chExt cx="5245803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13716743" y="8698748"/>
            <a:ext cx="6449593" cy="3224796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733509" y="-1612398"/>
            <a:ext cx="6449593" cy="3224796"/>
            <a:chOff x="0" y="0"/>
            <a:chExt cx="8128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402" y="307389"/>
            <a:ext cx="10388321" cy="9383459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114818" y="138903"/>
            <a:ext cx="7308466" cy="103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20"/>
              </a:lnSpc>
            </a:pPr>
            <a:r>
              <a:rPr lang="en-US" sz="8000" b="1" spc="-256">
                <a:solidFill>
                  <a:srgbClr val="B43491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Do you consider yourself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4439" y="297019"/>
            <a:ext cx="7037100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EE891A"/>
                </a:solidFill>
                <a:latin typeface="Bio Rhyme Expanded Ultra-Bold"/>
                <a:ea typeface="Bio Rhyme Expanded Ultra-Bold"/>
                <a:cs typeface="Bio Rhyme Expanded Ultra-Bold"/>
                <a:sym typeface="Bio Rhyme Expanded Ultra-Bold"/>
              </a:rPr>
              <a:t>NEURODIVERGENT 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34514" y="8977554"/>
            <a:ext cx="939850" cy="13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Waisman, 2024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1287" y="3918441"/>
            <a:ext cx="5081811" cy="169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“Many of us chose ‘</a:t>
            </a:r>
            <a:r>
              <a:rPr lang="en-US" sz="3199" b="1" i="1" dirty="0">
                <a:solidFill>
                  <a:srgbClr val="00000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unsure</a:t>
            </a:r>
            <a:r>
              <a:rPr lang="en-US" sz="3199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’ </a:t>
            </a:r>
          </a:p>
          <a:p>
            <a:pPr algn="ctr">
              <a:lnSpc>
                <a:spcPts val="4479"/>
              </a:lnSpc>
            </a:pPr>
            <a:r>
              <a:rPr lang="en-US" sz="3199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because we just learned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about neurodivergence.”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08220" y="2943448"/>
            <a:ext cx="657892" cy="916052"/>
          </a:xfrm>
          <a:custGeom>
            <a:avLst/>
            <a:gdLst/>
            <a:ahLst/>
            <a:cxnLst/>
            <a:rect l="l" t="t" r="r" b="b"/>
            <a:pathLst>
              <a:path w="657892" h="916052">
                <a:moveTo>
                  <a:pt x="0" y="0"/>
                </a:moveTo>
                <a:lnTo>
                  <a:pt x="657892" y="0"/>
                </a:lnTo>
                <a:lnTo>
                  <a:pt x="657892" y="916053"/>
                </a:lnTo>
                <a:lnTo>
                  <a:pt x="0" y="916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-1190934" y="-2057400"/>
            <a:ext cx="19917660" cy="3086100"/>
            <a:chOff x="0" y="0"/>
            <a:chExt cx="524580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20028" y="9258300"/>
            <a:ext cx="19917660" cy="3086100"/>
            <a:chOff x="0" y="0"/>
            <a:chExt cx="5245803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13716743" y="8698748"/>
            <a:ext cx="6449593" cy="3224796"/>
            <a:chOff x="0" y="0"/>
            <a:chExt cx="8128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2733509" y="-1612398"/>
            <a:ext cx="6449593" cy="3224796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0" y="1952641"/>
            <a:ext cx="6438112" cy="7305659"/>
          </a:xfrm>
          <a:custGeom>
            <a:avLst/>
            <a:gdLst/>
            <a:ahLst/>
            <a:cxnLst/>
            <a:rect l="l" t="t" r="r" b="b"/>
            <a:pathLst>
              <a:path w="6438112" h="7305659">
                <a:moveTo>
                  <a:pt x="0" y="0"/>
                </a:moveTo>
                <a:lnTo>
                  <a:pt x="6438112" y="0"/>
                </a:lnTo>
                <a:lnTo>
                  <a:pt x="6438112" y="7305659"/>
                </a:lnTo>
                <a:lnTo>
                  <a:pt x="0" y="7305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6" name="Group 16"/>
          <p:cNvGrpSpPr/>
          <p:nvPr/>
        </p:nvGrpSpPr>
        <p:grpSpPr>
          <a:xfrm>
            <a:off x="2790670" y="1099668"/>
            <a:ext cx="2232731" cy="531212"/>
            <a:chOff x="0" y="0"/>
            <a:chExt cx="588044" cy="1399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044" cy="139908"/>
            </a:xfrm>
            <a:custGeom>
              <a:avLst/>
              <a:gdLst/>
              <a:ahLst/>
              <a:cxnLst/>
              <a:rect l="l" t="t" r="r" b="b"/>
              <a:pathLst>
                <a:path w="588044" h="139908">
                  <a:moveTo>
                    <a:pt x="0" y="0"/>
                  </a:moveTo>
                  <a:lnTo>
                    <a:pt x="588044" y="0"/>
                  </a:lnTo>
                  <a:lnTo>
                    <a:pt x="588044" y="139908"/>
                  </a:lnTo>
                  <a:lnTo>
                    <a:pt x="0" y="139908"/>
                  </a:lnTo>
                  <a:close/>
                </a:path>
              </a:pathLst>
            </a:custGeom>
            <a:solidFill>
              <a:srgbClr val="EBF5B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588044" cy="187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 flipV="1">
            <a:off x="2692719" y="1684820"/>
            <a:ext cx="1305085" cy="7346622"/>
          </a:xfrm>
          <a:prstGeom prst="line">
            <a:avLst/>
          </a:prstGeom>
          <a:ln w="104775" cap="rnd">
            <a:solidFill>
              <a:srgbClr val="B4349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 dirty="0"/>
          </a:p>
        </p:txBody>
      </p:sp>
      <p:grpSp>
        <p:nvGrpSpPr>
          <p:cNvPr id="20" name="Group 20"/>
          <p:cNvGrpSpPr/>
          <p:nvPr/>
        </p:nvGrpSpPr>
        <p:grpSpPr>
          <a:xfrm>
            <a:off x="1528920" y="5534137"/>
            <a:ext cx="3685274" cy="689404"/>
            <a:chOff x="0" y="0"/>
            <a:chExt cx="970607" cy="18157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70607" cy="181571"/>
            </a:xfrm>
            <a:custGeom>
              <a:avLst/>
              <a:gdLst/>
              <a:ahLst/>
              <a:cxnLst/>
              <a:rect l="l" t="t" r="r" b="b"/>
              <a:pathLst>
                <a:path w="970607" h="181571">
                  <a:moveTo>
                    <a:pt x="0" y="0"/>
                  </a:moveTo>
                  <a:lnTo>
                    <a:pt x="970607" y="0"/>
                  </a:lnTo>
                  <a:lnTo>
                    <a:pt x="970607" y="181571"/>
                  </a:lnTo>
                  <a:lnTo>
                    <a:pt x="0" y="181571"/>
                  </a:lnTo>
                  <a:close/>
                </a:path>
              </a:pathLst>
            </a:custGeom>
            <a:solidFill>
              <a:srgbClr val="B1E0A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970607" cy="229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810491" y="2067480"/>
            <a:ext cx="4424809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B43491"/>
                </a:solidFill>
                <a:latin typeface="Arimo Bold"/>
                <a:ea typeface="Arimo Bold"/>
                <a:cs typeface="Arimo Bold"/>
                <a:sym typeface="Arimo Bold"/>
              </a:rPr>
              <a:t>55%</a:t>
            </a:r>
            <a:r>
              <a:rPr lang="en-US" sz="2999" b="1">
                <a:solidFill>
                  <a:srgbClr val="A20E2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of business owners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10528" y="1098047"/>
            <a:ext cx="4763691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B43491"/>
                </a:solidFill>
                <a:latin typeface="Arimo Bold"/>
                <a:ea typeface="Arimo Bold"/>
                <a:cs typeface="Arimo Bold"/>
                <a:sym typeface="Arimo Bold"/>
              </a:rPr>
              <a:t>45%</a:t>
            </a:r>
            <a:r>
              <a:rPr lang="en-US" sz="2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of C-Suite Executives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10528" y="2587109"/>
            <a:ext cx="4403527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B43491"/>
                </a:solidFill>
                <a:latin typeface="Arimo Bold"/>
                <a:ea typeface="Arimo Bold"/>
                <a:cs typeface="Arimo Bold"/>
                <a:sym typeface="Arimo Bold"/>
              </a:rPr>
              <a:t>32% </a:t>
            </a:r>
            <a:r>
              <a:rPr lang="en-US" sz="2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of Senior Managers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71800" y="1004418"/>
            <a:ext cx="1849561" cy="585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dirty="0">
                <a:solidFill>
                  <a:srgbClr val="EF891A"/>
                </a:solidFill>
                <a:latin typeface="Arimo Bold"/>
                <a:ea typeface="Arimo Bold"/>
                <a:cs typeface="Arimo Bold"/>
                <a:sym typeface="Arimo Bold"/>
              </a:rPr>
              <a:t>C-SUITE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67896" y="5709190"/>
            <a:ext cx="6520383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B43491"/>
                </a:solidFill>
                <a:latin typeface="Arimo Bold"/>
                <a:ea typeface="Arimo Bold"/>
                <a:cs typeface="Arimo Bold"/>
                <a:sym typeface="Arimo Bold"/>
              </a:rPr>
              <a:t>38%</a:t>
            </a:r>
            <a:r>
              <a:rPr lang="en-US" sz="2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self-identify as neurodivergent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19714" y="5510221"/>
            <a:ext cx="3494480" cy="585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dirty="0">
                <a:solidFill>
                  <a:srgbClr val="EF891A"/>
                </a:solidFill>
                <a:latin typeface="Arimo Bold"/>
                <a:ea typeface="Arimo Bold"/>
                <a:cs typeface="Arimo Bold"/>
                <a:sym typeface="Arimo Bold"/>
              </a:rPr>
              <a:t>16–24-year-olds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257936" y="8928641"/>
            <a:ext cx="895573" cy="13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Buccholz, 2024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880107" y="6018753"/>
            <a:ext cx="1377829" cy="0"/>
          </a:xfrm>
          <a:prstGeom prst="line">
            <a:avLst/>
          </a:prstGeom>
          <a:ln w="38100" cap="flat">
            <a:solidFill>
              <a:srgbClr val="B4349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A"/>
          </a:p>
        </p:txBody>
      </p:sp>
      <p:sp>
        <p:nvSpPr>
          <p:cNvPr id="31" name="AutoShape 31"/>
          <p:cNvSpPr/>
          <p:nvPr/>
        </p:nvSpPr>
        <p:spPr>
          <a:xfrm>
            <a:off x="6880107" y="2896672"/>
            <a:ext cx="1377829" cy="0"/>
          </a:xfrm>
          <a:prstGeom prst="line">
            <a:avLst/>
          </a:prstGeom>
          <a:ln w="38100" cap="flat">
            <a:solidFill>
              <a:srgbClr val="B4349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A"/>
          </a:p>
        </p:txBody>
      </p:sp>
      <p:sp>
        <p:nvSpPr>
          <p:cNvPr id="32" name="AutoShape 32"/>
          <p:cNvSpPr/>
          <p:nvPr/>
        </p:nvSpPr>
        <p:spPr>
          <a:xfrm>
            <a:off x="6880107" y="2377043"/>
            <a:ext cx="1377829" cy="0"/>
          </a:xfrm>
          <a:prstGeom prst="line">
            <a:avLst/>
          </a:prstGeom>
          <a:ln w="38100" cap="flat">
            <a:solidFill>
              <a:srgbClr val="B4349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A"/>
          </a:p>
        </p:txBody>
      </p:sp>
      <p:sp>
        <p:nvSpPr>
          <p:cNvPr id="33" name="AutoShape 33"/>
          <p:cNvSpPr/>
          <p:nvPr/>
        </p:nvSpPr>
        <p:spPr>
          <a:xfrm>
            <a:off x="6880107" y="1407610"/>
            <a:ext cx="1377829" cy="0"/>
          </a:xfrm>
          <a:prstGeom prst="line">
            <a:avLst/>
          </a:prstGeom>
          <a:ln w="38100" cap="flat">
            <a:solidFill>
              <a:srgbClr val="B4349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8203" y="3546140"/>
            <a:ext cx="657892" cy="916052"/>
          </a:xfrm>
          <a:custGeom>
            <a:avLst/>
            <a:gdLst/>
            <a:ahLst/>
            <a:cxnLst/>
            <a:rect l="l" t="t" r="r" b="b"/>
            <a:pathLst>
              <a:path w="657892" h="916052">
                <a:moveTo>
                  <a:pt x="0" y="0"/>
                </a:moveTo>
                <a:lnTo>
                  <a:pt x="657892" y="0"/>
                </a:lnTo>
                <a:lnTo>
                  <a:pt x="657892" y="916052"/>
                </a:lnTo>
                <a:lnTo>
                  <a:pt x="0" y="916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327223" y="3644667"/>
            <a:ext cx="876828" cy="718999"/>
          </a:xfrm>
          <a:custGeom>
            <a:avLst/>
            <a:gdLst/>
            <a:ahLst/>
            <a:cxnLst/>
            <a:rect l="l" t="t" r="r" b="b"/>
            <a:pathLst>
              <a:path w="876828" h="718999">
                <a:moveTo>
                  <a:pt x="0" y="0"/>
                </a:moveTo>
                <a:lnTo>
                  <a:pt x="876828" y="0"/>
                </a:lnTo>
                <a:lnTo>
                  <a:pt x="876828" y="718998"/>
                </a:lnTo>
                <a:lnTo>
                  <a:pt x="0" y="7189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-1190934" y="-2057400"/>
            <a:ext cx="19917660" cy="3086100"/>
            <a:chOff x="0" y="0"/>
            <a:chExt cx="524580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20028" y="9258300"/>
            <a:ext cx="19917660" cy="3086100"/>
            <a:chOff x="0" y="0"/>
            <a:chExt cx="5245803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13716743" y="8698748"/>
            <a:ext cx="6449593" cy="3224796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733509" y="-1612398"/>
            <a:ext cx="6449593" cy="3224796"/>
            <a:chOff x="0" y="0"/>
            <a:chExt cx="8128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253878" y="4531494"/>
            <a:ext cx="6925730" cy="3078199"/>
          </a:xfrm>
          <a:custGeom>
            <a:avLst/>
            <a:gdLst/>
            <a:ahLst/>
            <a:cxnLst/>
            <a:rect l="l" t="t" r="r" b="b"/>
            <a:pathLst>
              <a:path w="6925730" h="3078199">
                <a:moveTo>
                  <a:pt x="0" y="0"/>
                </a:moveTo>
                <a:lnTo>
                  <a:pt x="6925730" y="0"/>
                </a:lnTo>
                <a:lnTo>
                  <a:pt x="6925730" y="3078199"/>
                </a:lnTo>
                <a:lnTo>
                  <a:pt x="0" y="307819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b="-8000"/>
            </a:stretch>
          </a:blipFill>
          <a:ln w="38100" cap="sq">
            <a:solidFill>
              <a:srgbClr val="4CBF38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7" name="Freeform 17"/>
          <p:cNvSpPr/>
          <p:nvPr/>
        </p:nvSpPr>
        <p:spPr>
          <a:xfrm flipH="1">
            <a:off x="1028700" y="3494880"/>
            <a:ext cx="6862469" cy="5151427"/>
          </a:xfrm>
          <a:custGeom>
            <a:avLst/>
            <a:gdLst/>
            <a:ahLst/>
            <a:cxnLst/>
            <a:rect l="l" t="t" r="r" b="b"/>
            <a:pathLst>
              <a:path w="6862469" h="5151427">
                <a:moveTo>
                  <a:pt x="6862469" y="0"/>
                </a:moveTo>
                <a:lnTo>
                  <a:pt x="0" y="0"/>
                </a:lnTo>
                <a:lnTo>
                  <a:pt x="0" y="5151427"/>
                </a:lnTo>
                <a:lnTo>
                  <a:pt x="6862469" y="5151427"/>
                </a:lnTo>
                <a:lnTo>
                  <a:pt x="6862469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19050" cmpd="sng">
            <a:solidFill>
              <a:srgbClr val="042A47"/>
            </a:solidFill>
          </a:ln>
        </p:spPr>
        <p:txBody>
          <a:bodyPr/>
          <a:lstStyle/>
          <a:p>
            <a:endParaRPr lang="en-CA" dirty="0"/>
          </a:p>
        </p:txBody>
      </p:sp>
      <p:sp>
        <p:nvSpPr>
          <p:cNvPr id="18" name="TextBox 18"/>
          <p:cNvSpPr txBox="1"/>
          <p:nvPr/>
        </p:nvSpPr>
        <p:spPr>
          <a:xfrm>
            <a:off x="2562952" y="1234830"/>
            <a:ext cx="14764601" cy="183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35"/>
              </a:lnSpc>
            </a:pPr>
            <a:r>
              <a:rPr lang="en-US" sz="14400" b="1" spc="-460" dirty="0">
                <a:solidFill>
                  <a:srgbClr val="FFCF01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Accommodations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50588" y="2534548"/>
            <a:ext cx="14989329" cy="5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spc="2560" dirty="0">
                <a:solidFill>
                  <a:srgbClr val="042A47"/>
                </a:solidFill>
                <a:latin typeface="Bio Rhyme Expanded Ultra-Bold"/>
                <a:ea typeface="Bio Rhyme Expanded Ultra-Bold"/>
                <a:cs typeface="Bio Rhyme Expanded Ultra-Bold"/>
                <a:sym typeface="Bio Rhyme Expanded Ultra-Bold"/>
              </a:rPr>
              <a:t>INNOVATIONS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98718" y="1575126"/>
            <a:ext cx="1721682" cy="698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 spc="1339" dirty="0">
                <a:solidFill>
                  <a:srgbClr val="4DBF38"/>
                </a:solidFill>
                <a:latin typeface="Gill Sans Display Ultra-Bold"/>
                <a:ea typeface="Gill Sans Display Ultra-Bold"/>
                <a:cs typeface="Gill Sans Display Ultra-Bold"/>
                <a:sym typeface="Gill Sans Display Ultra-Bold"/>
              </a:rPr>
              <a:t>ARE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03813" y="8890391"/>
            <a:ext cx="928167" cy="13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Blackwell,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hlinkClick r:id="rId2" tooltip="https://youtu.be/wsfuvqyW2M0?si=AHQI8oUnqd21SaQZ"/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09600" cap="sq">
              <a:solidFill>
                <a:srgbClr val="052A47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586335" y="2293380"/>
            <a:ext cx="9915440" cy="6618556"/>
          </a:xfrm>
          <a:custGeom>
            <a:avLst/>
            <a:gdLst/>
            <a:ahLst/>
            <a:cxnLst/>
            <a:rect l="l" t="t" r="r" b="b"/>
            <a:pathLst>
              <a:path w="9915440" h="6618556">
                <a:moveTo>
                  <a:pt x="0" y="0"/>
                </a:moveTo>
                <a:lnTo>
                  <a:pt x="9915440" y="0"/>
                </a:lnTo>
                <a:lnTo>
                  <a:pt x="9915440" y="6618556"/>
                </a:lnTo>
                <a:lnTo>
                  <a:pt x="0" y="6618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4156538" y="942975"/>
            <a:ext cx="10775033" cy="77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 b="1">
                <a:solidFill>
                  <a:srgbClr val="231F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Workplace Strategies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8203" y="3546140"/>
            <a:ext cx="657892" cy="916052"/>
          </a:xfrm>
          <a:custGeom>
            <a:avLst/>
            <a:gdLst/>
            <a:ahLst/>
            <a:cxnLst/>
            <a:rect l="l" t="t" r="r" b="b"/>
            <a:pathLst>
              <a:path w="657892" h="916052">
                <a:moveTo>
                  <a:pt x="0" y="0"/>
                </a:moveTo>
                <a:lnTo>
                  <a:pt x="657892" y="0"/>
                </a:lnTo>
                <a:lnTo>
                  <a:pt x="657892" y="916052"/>
                </a:lnTo>
                <a:lnTo>
                  <a:pt x="0" y="916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327223" y="3644667"/>
            <a:ext cx="876828" cy="718999"/>
          </a:xfrm>
          <a:custGeom>
            <a:avLst/>
            <a:gdLst/>
            <a:ahLst/>
            <a:cxnLst/>
            <a:rect l="l" t="t" r="r" b="b"/>
            <a:pathLst>
              <a:path w="876828" h="718999">
                <a:moveTo>
                  <a:pt x="0" y="0"/>
                </a:moveTo>
                <a:lnTo>
                  <a:pt x="876828" y="0"/>
                </a:lnTo>
                <a:lnTo>
                  <a:pt x="876828" y="718998"/>
                </a:lnTo>
                <a:lnTo>
                  <a:pt x="0" y="7189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-1190934" y="-2057400"/>
            <a:ext cx="19917660" cy="3086100"/>
            <a:chOff x="0" y="0"/>
            <a:chExt cx="524580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20028" y="9258300"/>
            <a:ext cx="19917660" cy="3086100"/>
            <a:chOff x="0" y="0"/>
            <a:chExt cx="5245803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13716743" y="8698748"/>
            <a:ext cx="6449593" cy="3224796"/>
            <a:chOff x="0" y="0"/>
            <a:chExt cx="8128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733509" y="-1612398"/>
            <a:ext cx="6449593" cy="3224796"/>
            <a:chOff x="0" y="0"/>
            <a:chExt cx="8128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5BD2C73B-19AD-D8C1-EF92-0CA727578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7646" y="107950"/>
            <a:ext cx="4000500" cy="1841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5BB5B26-00EA-5485-CD07-4D851D2F0199}"/>
              </a:ext>
            </a:extLst>
          </p:cNvPr>
          <p:cNvSpPr txBox="1"/>
          <p:nvPr/>
        </p:nvSpPr>
        <p:spPr>
          <a:xfrm>
            <a:off x="1219200" y="2476500"/>
            <a:ext cx="16459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rgbClr val="4CBF38"/>
                </a:solidFill>
                <a:latin typeface="Montserrat" pitchFamily="2" charset="77"/>
              </a:rPr>
              <a:t>Dandelion Program</a:t>
            </a:r>
          </a:p>
          <a:p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Pods of 8 Autistic employees deployed as a high-performance mini-ecosystem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30% more effective than other service teams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Retention rate = 96%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000" dirty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000" dirty="0">
                <a:latin typeface="Montserrat" pitchFamily="2" charset="77"/>
              </a:rPr>
              <a:t>Autistic employees provide many benefits to the employer, teams, work environments, &amp; the future of the organization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84656775-271F-6F1D-407B-6140426D4366}"/>
              </a:ext>
            </a:extLst>
          </p:cNvPr>
          <p:cNvSpPr txBox="1"/>
          <p:nvPr/>
        </p:nvSpPr>
        <p:spPr>
          <a:xfrm>
            <a:off x="7467600" y="8903247"/>
            <a:ext cx="3352800" cy="146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dirty="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HBR, 2017; Jacob et al., 2015; My Assignment Help, 2022</a:t>
            </a:r>
          </a:p>
        </p:txBody>
      </p:sp>
      <p:pic>
        <p:nvPicPr>
          <p:cNvPr id="33" name="Picture 32" descr="Close up of dandelion">
            <a:extLst>
              <a:ext uri="{FF2B5EF4-FFF2-40B4-BE49-F238E27FC236}">
                <a16:creationId xmlns:a16="http://schemas.microsoft.com/office/drawing/2014/main" id="{7515A431-52A4-C66C-BAB0-25EE5F31DD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517" y="1028700"/>
            <a:ext cx="2396204" cy="15959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25142B-85CA-D3AA-6820-07D56634AEDF}"/>
              </a:ext>
            </a:extLst>
          </p:cNvPr>
          <p:cNvSpPr txBox="1"/>
          <p:nvPr/>
        </p:nvSpPr>
        <p:spPr>
          <a:xfrm>
            <a:off x="5107893" y="7772584"/>
            <a:ext cx="868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“No other initiative delivers benefits at so many levels”  </a:t>
            </a:r>
            <a:r>
              <a:rPr lang="en-CA" b="1" i="1" dirty="0">
                <a:solidFill>
                  <a:srgbClr val="80D229"/>
                </a:solidFill>
              </a:rPr>
              <a:t>Nick Wilson HPE South Pacific </a:t>
            </a:r>
          </a:p>
        </p:txBody>
      </p:sp>
    </p:spTree>
    <p:extLst>
      <p:ext uri="{BB962C8B-B14F-4D97-AF65-F5344CB8AC3E}">
        <p14:creationId xmlns:p14="http://schemas.microsoft.com/office/powerpoint/2010/main" val="284838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99537" y="5143500"/>
            <a:ext cx="12888925" cy="2395906"/>
          </a:xfrm>
          <a:custGeom>
            <a:avLst/>
            <a:gdLst/>
            <a:ahLst/>
            <a:cxnLst/>
            <a:rect l="l" t="t" r="r" b="b"/>
            <a:pathLst>
              <a:path w="12888925" h="2395906">
                <a:moveTo>
                  <a:pt x="0" y="0"/>
                </a:moveTo>
                <a:lnTo>
                  <a:pt x="12888924" y="0"/>
                </a:lnTo>
                <a:lnTo>
                  <a:pt x="12888924" y="2395906"/>
                </a:lnTo>
                <a:lnTo>
                  <a:pt x="0" y="2395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7105451" y="601700"/>
            <a:ext cx="4308814" cy="2276774"/>
          </a:xfrm>
          <a:custGeom>
            <a:avLst/>
            <a:gdLst/>
            <a:ahLst/>
            <a:cxnLst/>
            <a:rect l="l" t="t" r="r" b="b"/>
            <a:pathLst>
              <a:path w="4308814" h="2276774">
                <a:moveTo>
                  <a:pt x="0" y="0"/>
                </a:moveTo>
                <a:lnTo>
                  <a:pt x="4308814" y="0"/>
                </a:lnTo>
                <a:lnTo>
                  <a:pt x="4308814" y="2276775"/>
                </a:lnTo>
                <a:lnTo>
                  <a:pt x="0" y="227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2423915" y="1710151"/>
            <a:ext cx="5130457" cy="1168324"/>
          </a:xfrm>
          <a:custGeom>
            <a:avLst/>
            <a:gdLst/>
            <a:ahLst/>
            <a:cxnLst/>
            <a:rect l="l" t="t" r="r" b="b"/>
            <a:pathLst>
              <a:path w="5130457" h="1168324">
                <a:moveTo>
                  <a:pt x="0" y="0"/>
                </a:moveTo>
                <a:lnTo>
                  <a:pt x="5130457" y="0"/>
                </a:lnTo>
                <a:lnTo>
                  <a:pt x="5130457" y="1168324"/>
                </a:lnTo>
                <a:lnTo>
                  <a:pt x="0" y="11683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60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1028700" y="1815589"/>
            <a:ext cx="5071602" cy="1062885"/>
          </a:xfrm>
          <a:custGeom>
            <a:avLst/>
            <a:gdLst/>
            <a:ahLst/>
            <a:cxnLst/>
            <a:rect l="l" t="t" r="r" b="b"/>
            <a:pathLst>
              <a:path w="5071602" h="1062885">
                <a:moveTo>
                  <a:pt x="0" y="0"/>
                </a:moveTo>
                <a:lnTo>
                  <a:pt x="5071602" y="0"/>
                </a:lnTo>
                <a:lnTo>
                  <a:pt x="5071602" y="1062886"/>
                </a:lnTo>
                <a:lnTo>
                  <a:pt x="0" y="10628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160" b="-115531"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0606ED5F-00B5-5242-CAE7-0F155DC06D89}"/>
              </a:ext>
            </a:extLst>
          </p:cNvPr>
          <p:cNvSpPr/>
          <p:nvPr/>
        </p:nvSpPr>
        <p:spPr>
          <a:xfrm>
            <a:off x="7105451" y="601700"/>
            <a:ext cx="4308814" cy="2276774"/>
          </a:xfrm>
          <a:custGeom>
            <a:avLst/>
            <a:gdLst/>
            <a:ahLst/>
            <a:cxnLst/>
            <a:rect l="l" t="t" r="r" b="b"/>
            <a:pathLst>
              <a:path w="4308814" h="2276774">
                <a:moveTo>
                  <a:pt x="0" y="0"/>
                </a:moveTo>
                <a:lnTo>
                  <a:pt x="4308814" y="0"/>
                </a:lnTo>
                <a:lnTo>
                  <a:pt x="4308814" y="2276775"/>
                </a:lnTo>
                <a:lnTo>
                  <a:pt x="0" y="227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6FB97CB5-6B20-B1B6-5EAC-214D92E0BCF6}"/>
              </a:ext>
            </a:extLst>
          </p:cNvPr>
          <p:cNvSpPr/>
          <p:nvPr/>
        </p:nvSpPr>
        <p:spPr>
          <a:xfrm>
            <a:off x="12423915" y="1710151"/>
            <a:ext cx="5130457" cy="1168324"/>
          </a:xfrm>
          <a:custGeom>
            <a:avLst/>
            <a:gdLst/>
            <a:ahLst/>
            <a:cxnLst/>
            <a:rect l="l" t="t" r="r" b="b"/>
            <a:pathLst>
              <a:path w="5130457" h="1168324">
                <a:moveTo>
                  <a:pt x="0" y="0"/>
                </a:moveTo>
                <a:lnTo>
                  <a:pt x="5130457" y="0"/>
                </a:lnTo>
                <a:lnTo>
                  <a:pt x="5130457" y="1168324"/>
                </a:lnTo>
                <a:lnTo>
                  <a:pt x="0" y="1168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0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BDBC9605-6B89-95B9-E177-74C31CBE51CB}"/>
              </a:ext>
            </a:extLst>
          </p:cNvPr>
          <p:cNvSpPr/>
          <p:nvPr/>
        </p:nvSpPr>
        <p:spPr>
          <a:xfrm>
            <a:off x="1028700" y="1815589"/>
            <a:ext cx="5071602" cy="1062885"/>
          </a:xfrm>
          <a:custGeom>
            <a:avLst/>
            <a:gdLst/>
            <a:ahLst/>
            <a:cxnLst/>
            <a:rect l="l" t="t" r="r" b="b"/>
            <a:pathLst>
              <a:path w="5071602" h="1062885">
                <a:moveTo>
                  <a:pt x="0" y="0"/>
                </a:moveTo>
                <a:lnTo>
                  <a:pt x="5071602" y="0"/>
                </a:lnTo>
                <a:lnTo>
                  <a:pt x="5071602" y="1062886"/>
                </a:lnTo>
                <a:lnTo>
                  <a:pt x="0" y="1062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60" b="-115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9FDCA4-E3FF-D0EB-EF55-DC5FDD4D9C3E}"/>
              </a:ext>
            </a:extLst>
          </p:cNvPr>
          <p:cNvSpPr txBox="1"/>
          <p:nvPr/>
        </p:nvSpPr>
        <p:spPr>
          <a:xfrm>
            <a:off x="7961282" y="4043682"/>
            <a:ext cx="301151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600" b="1" dirty="0">
                <a:solidFill>
                  <a:srgbClr val="042A47"/>
                </a:solidFill>
              </a:rPr>
              <a:t>Chapters…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D99F07-C55D-BF5B-99A6-A2F8D968CAA0}"/>
              </a:ext>
            </a:extLst>
          </p:cNvPr>
          <p:cNvSpPr txBox="1"/>
          <p:nvPr/>
        </p:nvSpPr>
        <p:spPr>
          <a:xfrm>
            <a:off x="5689149" y="5280127"/>
            <a:ext cx="7341051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Developing a business case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Interview &amp; selection processes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Training candidates, managers, and colleagues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Onboarding NDs into the workplace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Costs, ROI, &amp; career development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C002FA0B-DC4E-8965-568D-CA5F92B22D1D}"/>
              </a:ext>
            </a:extLst>
          </p:cNvPr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817D43BD-0677-A718-DED1-7944688C6C31}"/>
                </a:ext>
              </a:extLst>
            </p:cNvPr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7B67C179-7A4B-B418-A093-7C964A953171}"/>
                </a:ext>
              </a:extLst>
            </p:cNvPr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7" name="Picture 16" descr="People in a job interview">
            <a:extLst>
              <a:ext uri="{FF2B5EF4-FFF2-40B4-BE49-F238E27FC236}">
                <a16:creationId xmlns:a16="http://schemas.microsoft.com/office/drawing/2014/main" id="{142397FC-8188-6586-CC27-6F331965D2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4" y="3695700"/>
            <a:ext cx="9886951" cy="6591300"/>
          </a:xfrm>
          <a:prstGeom prst="rect">
            <a:avLst/>
          </a:prstGeom>
          <a:effectLst>
            <a:softEdge rad="2524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6115B3-B0C5-A7CF-6784-D82963452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6971" y="6874331"/>
            <a:ext cx="45212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00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C668B832-1F4C-C3AF-42C6-88586971F3DD}"/>
              </a:ext>
            </a:extLst>
          </p:cNvPr>
          <p:cNvSpPr/>
          <p:nvPr/>
        </p:nvSpPr>
        <p:spPr>
          <a:xfrm>
            <a:off x="7105451" y="601700"/>
            <a:ext cx="4308814" cy="2276774"/>
          </a:xfrm>
          <a:custGeom>
            <a:avLst/>
            <a:gdLst/>
            <a:ahLst/>
            <a:cxnLst/>
            <a:rect l="l" t="t" r="r" b="b"/>
            <a:pathLst>
              <a:path w="4308814" h="2276774">
                <a:moveTo>
                  <a:pt x="0" y="0"/>
                </a:moveTo>
                <a:lnTo>
                  <a:pt x="4308814" y="0"/>
                </a:lnTo>
                <a:lnTo>
                  <a:pt x="4308814" y="2276775"/>
                </a:lnTo>
                <a:lnTo>
                  <a:pt x="0" y="227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FB8760EA-86B5-6613-7CCF-BAF596922811}"/>
              </a:ext>
            </a:extLst>
          </p:cNvPr>
          <p:cNvSpPr/>
          <p:nvPr/>
        </p:nvSpPr>
        <p:spPr>
          <a:xfrm>
            <a:off x="12423915" y="1710151"/>
            <a:ext cx="5130457" cy="1168324"/>
          </a:xfrm>
          <a:custGeom>
            <a:avLst/>
            <a:gdLst/>
            <a:ahLst/>
            <a:cxnLst/>
            <a:rect l="l" t="t" r="r" b="b"/>
            <a:pathLst>
              <a:path w="5130457" h="1168324">
                <a:moveTo>
                  <a:pt x="0" y="0"/>
                </a:moveTo>
                <a:lnTo>
                  <a:pt x="5130457" y="0"/>
                </a:lnTo>
                <a:lnTo>
                  <a:pt x="5130457" y="1168324"/>
                </a:lnTo>
                <a:lnTo>
                  <a:pt x="0" y="1168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0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668C770-9FE8-F8FA-B090-D422D4CF3B50}"/>
              </a:ext>
            </a:extLst>
          </p:cNvPr>
          <p:cNvSpPr/>
          <p:nvPr/>
        </p:nvSpPr>
        <p:spPr>
          <a:xfrm>
            <a:off x="1028700" y="1815589"/>
            <a:ext cx="5071602" cy="1062885"/>
          </a:xfrm>
          <a:custGeom>
            <a:avLst/>
            <a:gdLst/>
            <a:ahLst/>
            <a:cxnLst/>
            <a:rect l="l" t="t" r="r" b="b"/>
            <a:pathLst>
              <a:path w="5071602" h="1062885">
                <a:moveTo>
                  <a:pt x="0" y="0"/>
                </a:moveTo>
                <a:lnTo>
                  <a:pt x="5071602" y="0"/>
                </a:lnTo>
                <a:lnTo>
                  <a:pt x="5071602" y="1062886"/>
                </a:lnTo>
                <a:lnTo>
                  <a:pt x="0" y="1062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60" b="-115531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8B8EDA0C-5C39-EC9E-3FF7-9E54E464A746}"/>
              </a:ext>
            </a:extLst>
          </p:cNvPr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E66487B-186F-64AE-60F1-861397DA472E}"/>
                </a:ext>
              </a:extLst>
            </p:cNvPr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CCAD830A-7ED0-B9B2-E844-C9ABA70344D6}"/>
                </a:ext>
              </a:extLst>
            </p:cNvPr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AE98B55-9A88-3960-25BE-20E2365CEF37}"/>
              </a:ext>
            </a:extLst>
          </p:cNvPr>
          <p:cNvSpPr txBox="1"/>
          <p:nvPr/>
        </p:nvSpPr>
        <p:spPr>
          <a:xfrm>
            <a:off x="4946657" y="3979238"/>
            <a:ext cx="83946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600" b="1" dirty="0">
                <a:solidFill>
                  <a:srgbClr val="042A47"/>
                </a:solidFill>
              </a:rPr>
              <a:t>How do we engage Universities? </a:t>
            </a:r>
          </a:p>
        </p:txBody>
      </p:sp>
      <p:pic>
        <p:nvPicPr>
          <p:cNvPr id="26" name="Picture 25" descr="A logo of university of calgary&#10;&#10;Description automatically generated">
            <a:extLst>
              <a:ext uri="{FF2B5EF4-FFF2-40B4-BE49-F238E27FC236}">
                <a16:creationId xmlns:a16="http://schemas.microsoft.com/office/drawing/2014/main" id="{533F49A8-CD4F-4068-7291-68CADCA099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061" y="3695700"/>
            <a:ext cx="9273876" cy="626966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7024391-66F8-1526-D855-1A6559785BBD}"/>
              </a:ext>
            </a:extLst>
          </p:cNvPr>
          <p:cNvSpPr txBox="1"/>
          <p:nvPr/>
        </p:nvSpPr>
        <p:spPr>
          <a:xfrm>
            <a:off x="2231187" y="5328448"/>
            <a:ext cx="140573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Universities and colleges can be a great source of talent.</a:t>
            </a:r>
            <a:r>
              <a:rPr lang="en-CA" sz="2800" dirty="0">
                <a:highlight>
                  <a:srgbClr val="FFFF00"/>
                </a:highlight>
              </a:rPr>
              <a:t>  Leading Autism @ Work firms formed fruitful relationships with universities to source talent </a:t>
            </a:r>
            <a:r>
              <a:rPr lang="en-CA" sz="2800" dirty="0"/>
              <a:t>in multiple ways. Research your local and regional universities. Identify universities and colleges that have autism-related programs to source talent and learn about the best ways to source and support those with autism.</a:t>
            </a:r>
          </a:p>
        </p:txBody>
      </p:sp>
    </p:spTree>
    <p:extLst>
      <p:ext uri="{BB962C8B-B14F-4D97-AF65-F5344CB8AC3E}">
        <p14:creationId xmlns:p14="http://schemas.microsoft.com/office/powerpoint/2010/main" val="2294798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C668B832-1F4C-C3AF-42C6-88586971F3DD}"/>
              </a:ext>
            </a:extLst>
          </p:cNvPr>
          <p:cNvSpPr/>
          <p:nvPr/>
        </p:nvSpPr>
        <p:spPr>
          <a:xfrm>
            <a:off x="7105451" y="601700"/>
            <a:ext cx="4308814" cy="2276774"/>
          </a:xfrm>
          <a:custGeom>
            <a:avLst/>
            <a:gdLst/>
            <a:ahLst/>
            <a:cxnLst/>
            <a:rect l="l" t="t" r="r" b="b"/>
            <a:pathLst>
              <a:path w="4308814" h="2276774">
                <a:moveTo>
                  <a:pt x="0" y="0"/>
                </a:moveTo>
                <a:lnTo>
                  <a:pt x="4308814" y="0"/>
                </a:lnTo>
                <a:lnTo>
                  <a:pt x="4308814" y="2276775"/>
                </a:lnTo>
                <a:lnTo>
                  <a:pt x="0" y="227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FB8760EA-86B5-6613-7CCF-BAF596922811}"/>
              </a:ext>
            </a:extLst>
          </p:cNvPr>
          <p:cNvSpPr/>
          <p:nvPr/>
        </p:nvSpPr>
        <p:spPr>
          <a:xfrm>
            <a:off x="12423915" y="1710151"/>
            <a:ext cx="5130457" cy="1168324"/>
          </a:xfrm>
          <a:custGeom>
            <a:avLst/>
            <a:gdLst/>
            <a:ahLst/>
            <a:cxnLst/>
            <a:rect l="l" t="t" r="r" b="b"/>
            <a:pathLst>
              <a:path w="5130457" h="1168324">
                <a:moveTo>
                  <a:pt x="0" y="0"/>
                </a:moveTo>
                <a:lnTo>
                  <a:pt x="5130457" y="0"/>
                </a:lnTo>
                <a:lnTo>
                  <a:pt x="5130457" y="1168324"/>
                </a:lnTo>
                <a:lnTo>
                  <a:pt x="0" y="1168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0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668C770-9FE8-F8FA-B090-D422D4CF3B50}"/>
              </a:ext>
            </a:extLst>
          </p:cNvPr>
          <p:cNvSpPr/>
          <p:nvPr/>
        </p:nvSpPr>
        <p:spPr>
          <a:xfrm>
            <a:off x="1028700" y="1815589"/>
            <a:ext cx="5071602" cy="1062885"/>
          </a:xfrm>
          <a:custGeom>
            <a:avLst/>
            <a:gdLst/>
            <a:ahLst/>
            <a:cxnLst/>
            <a:rect l="l" t="t" r="r" b="b"/>
            <a:pathLst>
              <a:path w="5071602" h="1062885">
                <a:moveTo>
                  <a:pt x="0" y="0"/>
                </a:moveTo>
                <a:lnTo>
                  <a:pt x="5071602" y="0"/>
                </a:lnTo>
                <a:lnTo>
                  <a:pt x="5071602" y="1062886"/>
                </a:lnTo>
                <a:lnTo>
                  <a:pt x="0" y="1062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60" b="-115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E98B55-9A88-3960-25BE-20E2365CEF37}"/>
              </a:ext>
            </a:extLst>
          </p:cNvPr>
          <p:cNvSpPr txBox="1"/>
          <p:nvPr/>
        </p:nvSpPr>
        <p:spPr>
          <a:xfrm>
            <a:off x="5521328" y="3924300"/>
            <a:ext cx="72453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600" b="1" dirty="0">
                <a:solidFill>
                  <a:srgbClr val="042A47"/>
                </a:solidFill>
              </a:rPr>
              <a:t>What does success look like?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5DBE8-56C7-F67D-9991-B7A6703DB2BC}"/>
              </a:ext>
            </a:extLst>
          </p:cNvPr>
          <p:cNvSpPr txBox="1"/>
          <p:nvPr/>
        </p:nvSpPr>
        <p:spPr>
          <a:xfrm>
            <a:off x="2231186" y="5093442"/>
            <a:ext cx="14456614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Creating meaningful employment opportunities for the autism and neurodivergent community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Finding talent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Building an organizational culture that is welcoming of differently-abled people more broadly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Providing value to the organization that is recognized by executives and the organization at large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Establishing sustainable programs that satisfy their organization’s needs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CA" sz="2800" dirty="0"/>
              <a:t>Influencing mainstream processes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8DC665-16FA-A03D-5440-50E657262B98}"/>
              </a:ext>
            </a:extLst>
          </p:cNvPr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BF977CB-DF78-3154-382B-8BE77E76CA5C}"/>
                </a:ext>
              </a:extLst>
            </p:cNvPr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652C97FB-24CB-1EB5-977E-1BECC8E4D7D8}"/>
                </a:ext>
              </a:extLst>
            </p:cNvPr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8" descr="3D yellow star">
            <a:extLst>
              <a:ext uri="{FF2B5EF4-FFF2-40B4-BE49-F238E27FC236}">
                <a16:creationId xmlns:a16="http://schemas.microsoft.com/office/drawing/2014/main" id="{2F9049E0-0D7E-6F38-2F96-6794B04499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20" y="3555377"/>
            <a:ext cx="6715675" cy="671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94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36A317C-E804-C2FB-DF39-7BBDE5983AC3}"/>
              </a:ext>
            </a:extLst>
          </p:cNvPr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F89712-4B87-EFFF-7F5D-AEFA6F1B544B}"/>
                </a:ext>
              </a:extLst>
            </p:cNvPr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393C4595-A162-25BC-910C-E87EB5FE65BF}"/>
                </a:ext>
              </a:extLst>
            </p:cNvPr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8">
            <a:extLst>
              <a:ext uri="{FF2B5EF4-FFF2-40B4-BE49-F238E27FC236}">
                <a16:creationId xmlns:a16="http://schemas.microsoft.com/office/drawing/2014/main" id="{FCAEC265-A839-993C-3774-89AE69C3E867}"/>
              </a:ext>
            </a:extLst>
          </p:cNvPr>
          <p:cNvSpPr/>
          <p:nvPr/>
        </p:nvSpPr>
        <p:spPr>
          <a:xfrm>
            <a:off x="7105451" y="601700"/>
            <a:ext cx="4308814" cy="2276774"/>
          </a:xfrm>
          <a:custGeom>
            <a:avLst/>
            <a:gdLst/>
            <a:ahLst/>
            <a:cxnLst/>
            <a:rect l="l" t="t" r="r" b="b"/>
            <a:pathLst>
              <a:path w="4308814" h="2276774">
                <a:moveTo>
                  <a:pt x="0" y="0"/>
                </a:moveTo>
                <a:lnTo>
                  <a:pt x="4308814" y="0"/>
                </a:lnTo>
                <a:lnTo>
                  <a:pt x="4308814" y="2276775"/>
                </a:lnTo>
                <a:lnTo>
                  <a:pt x="0" y="227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4503E7DD-5913-AD64-A3DD-2544E1B580BF}"/>
              </a:ext>
            </a:extLst>
          </p:cNvPr>
          <p:cNvSpPr/>
          <p:nvPr/>
        </p:nvSpPr>
        <p:spPr>
          <a:xfrm>
            <a:off x="12423915" y="1710151"/>
            <a:ext cx="5130457" cy="1168324"/>
          </a:xfrm>
          <a:custGeom>
            <a:avLst/>
            <a:gdLst/>
            <a:ahLst/>
            <a:cxnLst/>
            <a:rect l="l" t="t" r="r" b="b"/>
            <a:pathLst>
              <a:path w="5130457" h="1168324">
                <a:moveTo>
                  <a:pt x="0" y="0"/>
                </a:moveTo>
                <a:lnTo>
                  <a:pt x="5130457" y="0"/>
                </a:lnTo>
                <a:lnTo>
                  <a:pt x="5130457" y="1168324"/>
                </a:lnTo>
                <a:lnTo>
                  <a:pt x="0" y="1168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0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796A09FF-0A94-F7C3-D3CB-4C2DA05FB82D}"/>
              </a:ext>
            </a:extLst>
          </p:cNvPr>
          <p:cNvSpPr/>
          <p:nvPr/>
        </p:nvSpPr>
        <p:spPr>
          <a:xfrm>
            <a:off x="1028700" y="1815589"/>
            <a:ext cx="5071602" cy="1062885"/>
          </a:xfrm>
          <a:custGeom>
            <a:avLst/>
            <a:gdLst/>
            <a:ahLst/>
            <a:cxnLst/>
            <a:rect l="l" t="t" r="r" b="b"/>
            <a:pathLst>
              <a:path w="5071602" h="1062885">
                <a:moveTo>
                  <a:pt x="0" y="0"/>
                </a:moveTo>
                <a:lnTo>
                  <a:pt x="5071602" y="0"/>
                </a:lnTo>
                <a:lnTo>
                  <a:pt x="5071602" y="1062886"/>
                </a:lnTo>
                <a:lnTo>
                  <a:pt x="0" y="1062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60" b="-115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908D05B8-72E3-3221-0A41-D7DBB6DB4BAF}"/>
              </a:ext>
            </a:extLst>
          </p:cNvPr>
          <p:cNvSpPr/>
          <p:nvPr/>
        </p:nvSpPr>
        <p:spPr>
          <a:xfrm>
            <a:off x="13716000" y="3584739"/>
            <a:ext cx="4415296" cy="6702261"/>
          </a:xfrm>
          <a:custGeom>
            <a:avLst/>
            <a:gdLst/>
            <a:ahLst/>
            <a:cxnLst/>
            <a:rect l="l" t="t" r="r" b="b"/>
            <a:pathLst>
              <a:path w="4415296" h="6702261">
                <a:moveTo>
                  <a:pt x="0" y="0"/>
                </a:moveTo>
                <a:lnTo>
                  <a:pt x="4415296" y="0"/>
                </a:lnTo>
                <a:lnTo>
                  <a:pt x="4415296" y="6702260"/>
                </a:lnTo>
                <a:lnTo>
                  <a:pt x="0" y="6702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C2736-2E7C-85C0-6BE0-BCEBF9A09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902" y="5297275"/>
            <a:ext cx="7043866" cy="22722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0CCCB9-4AB0-12E1-867C-78328B6D3F3E}"/>
              </a:ext>
            </a:extLst>
          </p:cNvPr>
          <p:cNvSpPr txBox="1"/>
          <p:nvPr/>
        </p:nvSpPr>
        <p:spPr>
          <a:xfrm>
            <a:off x="4191000" y="3924300"/>
            <a:ext cx="85756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600" b="1" dirty="0">
                <a:solidFill>
                  <a:srgbClr val="042A47"/>
                </a:solidFill>
              </a:rPr>
              <a:t>How do we communicate success?</a:t>
            </a:r>
          </a:p>
        </p:txBody>
      </p:sp>
    </p:spTree>
    <p:extLst>
      <p:ext uri="{BB962C8B-B14F-4D97-AF65-F5344CB8AC3E}">
        <p14:creationId xmlns:p14="http://schemas.microsoft.com/office/powerpoint/2010/main" val="3940985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53739"/>
            <a:chOff x="0" y="0"/>
            <a:chExt cx="4816593" cy="10676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67651"/>
            </a:xfrm>
            <a:custGeom>
              <a:avLst/>
              <a:gdLst/>
              <a:ahLst/>
              <a:cxnLst/>
              <a:rect l="l" t="t" r="r" b="b"/>
              <a:pathLst>
                <a:path w="4816592" h="1067651">
                  <a:moveTo>
                    <a:pt x="0" y="0"/>
                  </a:moveTo>
                  <a:lnTo>
                    <a:pt x="4816592" y="0"/>
                  </a:lnTo>
                  <a:lnTo>
                    <a:pt x="4816592" y="1067651"/>
                  </a:lnTo>
                  <a:lnTo>
                    <a:pt x="0" y="1067651"/>
                  </a:lnTo>
                  <a:close/>
                </a:path>
              </a:pathLst>
            </a:custGeom>
            <a:solidFill>
              <a:srgbClr val="052A4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115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4053739"/>
          </a:xfrm>
          <a:custGeom>
            <a:avLst/>
            <a:gdLst/>
            <a:ahLst/>
            <a:cxnLst/>
            <a:rect l="l" t="t" r="r" b="b"/>
            <a:pathLst>
              <a:path w="18288000" h="4053739">
                <a:moveTo>
                  <a:pt x="0" y="0"/>
                </a:moveTo>
                <a:lnTo>
                  <a:pt x="18288000" y="0"/>
                </a:lnTo>
                <a:lnTo>
                  <a:pt x="18288000" y="4053739"/>
                </a:lnTo>
                <a:lnTo>
                  <a:pt x="0" y="4053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25349" b="-17522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1796611" y="2357580"/>
            <a:ext cx="8347215" cy="102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10"/>
              </a:lnSpc>
              <a:spcBef>
                <a:spcPct val="0"/>
              </a:spcBef>
            </a:pPr>
            <a:r>
              <a:rPr lang="en-US" sz="6675" b="1" spc="240">
                <a:solidFill>
                  <a:srgbClr val="FFFBFB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Additions</a:t>
            </a:r>
          </a:p>
        </p:txBody>
      </p:sp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8" name="Group 8"/>
          <p:cNvGrpSpPr/>
          <p:nvPr/>
        </p:nvGrpSpPr>
        <p:grpSpPr>
          <a:xfrm>
            <a:off x="9124950" y="6201162"/>
            <a:ext cx="3086100" cy="507624"/>
            <a:chOff x="0" y="0"/>
            <a:chExt cx="812800" cy="1336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Invisble labour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04900" y="6201162"/>
            <a:ext cx="3086100" cy="507624"/>
            <a:chOff x="0" y="0"/>
            <a:chExt cx="812800" cy="1336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Mentor &amp; hubs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114925" y="6201162"/>
            <a:ext cx="3086100" cy="507624"/>
            <a:chOff x="0" y="0"/>
            <a:chExt cx="812800" cy="1336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Remove the mystery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4975" y="6201162"/>
            <a:ext cx="3086100" cy="507624"/>
            <a:chOff x="0" y="0"/>
            <a:chExt cx="812800" cy="1336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Train &amp; Measure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1" name="Freeform 21"/>
          <p:cNvSpPr/>
          <p:nvPr/>
        </p:nvSpPr>
        <p:spPr>
          <a:xfrm>
            <a:off x="2221639" y="4497928"/>
            <a:ext cx="852621" cy="1495826"/>
          </a:xfrm>
          <a:custGeom>
            <a:avLst/>
            <a:gdLst/>
            <a:ahLst/>
            <a:cxnLst/>
            <a:rect l="l" t="t" r="r" b="b"/>
            <a:pathLst>
              <a:path w="852621" h="1495826">
                <a:moveTo>
                  <a:pt x="0" y="0"/>
                </a:moveTo>
                <a:lnTo>
                  <a:pt x="852622" y="0"/>
                </a:lnTo>
                <a:lnTo>
                  <a:pt x="852622" y="1495827"/>
                </a:lnTo>
                <a:lnTo>
                  <a:pt x="0" y="14958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Freeform 22"/>
          <p:cNvSpPr/>
          <p:nvPr/>
        </p:nvSpPr>
        <p:spPr>
          <a:xfrm>
            <a:off x="5856438" y="4497928"/>
            <a:ext cx="1604103" cy="1495826"/>
          </a:xfrm>
          <a:custGeom>
            <a:avLst/>
            <a:gdLst/>
            <a:ahLst/>
            <a:cxnLst/>
            <a:rect l="l" t="t" r="r" b="b"/>
            <a:pathLst>
              <a:path w="1604103" h="1495826">
                <a:moveTo>
                  <a:pt x="0" y="0"/>
                </a:moveTo>
                <a:lnTo>
                  <a:pt x="1604103" y="0"/>
                </a:lnTo>
                <a:lnTo>
                  <a:pt x="1604103" y="1495827"/>
                </a:lnTo>
                <a:lnTo>
                  <a:pt x="0" y="14958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Freeform 23"/>
          <p:cNvSpPr/>
          <p:nvPr/>
        </p:nvSpPr>
        <p:spPr>
          <a:xfrm>
            <a:off x="13137949" y="4616159"/>
            <a:ext cx="1804919" cy="1495826"/>
          </a:xfrm>
          <a:custGeom>
            <a:avLst/>
            <a:gdLst/>
            <a:ahLst/>
            <a:cxnLst/>
            <a:rect l="l" t="t" r="r" b="b"/>
            <a:pathLst>
              <a:path w="1804919" h="1495826">
                <a:moveTo>
                  <a:pt x="0" y="0"/>
                </a:moveTo>
                <a:lnTo>
                  <a:pt x="1804918" y="0"/>
                </a:lnTo>
                <a:lnTo>
                  <a:pt x="1804918" y="1495826"/>
                </a:lnTo>
                <a:lnTo>
                  <a:pt x="0" y="14958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Freeform 24"/>
          <p:cNvSpPr/>
          <p:nvPr/>
        </p:nvSpPr>
        <p:spPr>
          <a:xfrm>
            <a:off x="15288784" y="4497928"/>
            <a:ext cx="1546074" cy="1495826"/>
          </a:xfrm>
          <a:custGeom>
            <a:avLst/>
            <a:gdLst/>
            <a:ahLst/>
            <a:cxnLst/>
            <a:rect l="l" t="t" r="r" b="b"/>
            <a:pathLst>
              <a:path w="1546074" h="1495826">
                <a:moveTo>
                  <a:pt x="0" y="0"/>
                </a:moveTo>
                <a:lnTo>
                  <a:pt x="1546074" y="0"/>
                </a:lnTo>
                <a:lnTo>
                  <a:pt x="1546074" y="1495827"/>
                </a:lnTo>
                <a:lnTo>
                  <a:pt x="0" y="14958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Freeform 25"/>
          <p:cNvSpPr/>
          <p:nvPr/>
        </p:nvSpPr>
        <p:spPr>
          <a:xfrm>
            <a:off x="10062190" y="4497928"/>
            <a:ext cx="1211619" cy="1495826"/>
          </a:xfrm>
          <a:custGeom>
            <a:avLst/>
            <a:gdLst/>
            <a:ahLst/>
            <a:cxnLst/>
            <a:rect l="l" t="t" r="r" b="b"/>
            <a:pathLst>
              <a:path w="1211619" h="1495826">
                <a:moveTo>
                  <a:pt x="0" y="0"/>
                </a:moveTo>
                <a:lnTo>
                  <a:pt x="1211620" y="0"/>
                </a:lnTo>
                <a:lnTo>
                  <a:pt x="1211620" y="1495827"/>
                </a:lnTo>
                <a:lnTo>
                  <a:pt x="0" y="149582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6" name="TextBox 26"/>
          <p:cNvSpPr txBox="1"/>
          <p:nvPr/>
        </p:nvSpPr>
        <p:spPr>
          <a:xfrm>
            <a:off x="9030896" y="6979578"/>
            <a:ext cx="3105864" cy="1286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89"/>
              </a:lnSpc>
              <a:spcBef>
                <a:spcPct val="0"/>
              </a:spcBef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Avoid depending on us to educate employees about how to work with NDs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38896" y="6979578"/>
            <a:ext cx="3105864" cy="2296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89"/>
              </a:lnSpc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To answer questions, share culture, give day-to-day advice.</a:t>
            </a:r>
          </a:p>
          <a:p>
            <a:pPr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>
              <a:lnSpc>
                <a:spcPts val="2589"/>
              </a:lnSpc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Develop or support hubs, affinity groups</a:t>
            </a:r>
          </a:p>
          <a:p>
            <a:pPr marL="0" lvl="0" indent="0" algn="ctr">
              <a:lnSpc>
                <a:spcPts val="2589"/>
              </a:lnSpc>
              <a:spcBef>
                <a:spcPct val="0"/>
              </a:spcBef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212808" y="6979578"/>
            <a:ext cx="3371368" cy="629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89"/>
              </a:lnSpc>
              <a:spcBef>
                <a:spcPct val="0"/>
              </a:spcBef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Clarify any hidden curricula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55957" y="6979578"/>
            <a:ext cx="3105864" cy="162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89"/>
              </a:lnSpc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Meaningful training for all employees created by NDs</a:t>
            </a:r>
          </a:p>
          <a:p>
            <a:pPr marL="0" lvl="0" indent="0">
              <a:lnSpc>
                <a:spcPts val="2589"/>
              </a:lnSpc>
              <a:spcBef>
                <a:spcPct val="0"/>
              </a:spcBef>
            </a:pPr>
            <a:endParaRPr lang="en-US" sz="2400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0" lvl="0" indent="0">
              <a:lnSpc>
                <a:spcPts val="2589"/>
              </a:lnSpc>
              <a:spcBef>
                <a:spcPct val="0"/>
              </a:spcBef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Measure changes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04094" y="1805130"/>
            <a:ext cx="424516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799" b="1" spc="100">
                <a:solidFill>
                  <a:srgbClr val="4DBF3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TC’s lived experience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53739"/>
            <a:chOff x="0" y="0"/>
            <a:chExt cx="4816593" cy="10676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67651"/>
            </a:xfrm>
            <a:custGeom>
              <a:avLst/>
              <a:gdLst/>
              <a:ahLst/>
              <a:cxnLst/>
              <a:rect l="l" t="t" r="r" b="b"/>
              <a:pathLst>
                <a:path w="4816592" h="1067651">
                  <a:moveTo>
                    <a:pt x="0" y="0"/>
                  </a:moveTo>
                  <a:lnTo>
                    <a:pt x="4816592" y="0"/>
                  </a:lnTo>
                  <a:lnTo>
                    <a:pt x="4816592" y="1067651"/>
                  </a:lnTo>
                  <a:lnTo>
                    <a:pt x="0" y="1067651"/>
                  </a:lnTo>
                  <a:close/>
                </a:path>
              </a:pathLst>
            </a:custGeom>
            <a:solidFill>
              <a:srgbClr val="052A4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115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4053739"/>
          </a:xfrm>
          <a:custGeom>
            <a:avLst/>
            <a:gdLst/>
            <a:ahLst/>
            <a:cxnLst/>
            <a:rect l="l" t="t" r="r" b="b"/>
            <a:pathLst>
              <a:path w="18288000" h="4053739">
                <a:moveTo>
                  <a:pt x="0" y="0"/>
                </a:moveTo>
                <a:lnTo>
                  <a:pt x="18288000" y="0"/>
                </a:lnTo>
                <a:lnTo>
                  <a:pt x="18288000" y="4053739"/>
                </a:lnTo>
                <a:lnTo>
                  <a:pt x="0" y="40537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 t="-25349" b="-17522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/>
          <p:nvPr/>
        </p:nvGrpSpPr>
        <p:grpSpPr>
          <a:xfrm>
            <a:off x="1644140" y="6252960"/>
            <a:ext cx="3527935" cy="507624"/>
            <a:chOff x="0" y="0"/>
            <a:chExt cx="929168" cy="1336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9168" cy="133695"/>
            </a:xfrm>
            <a:custGeom>
              <a:avLst/>
              <a:gdLst/>
              <a:ahLst/>
              <a:cxnLst/>
              <a:rect l="l" t="t" r="r" b="b"/>
              <a:pathLst>
                <a:path w="929168" h="133695">
                  <a:moveTo>
                    <a:pt x="66848" y="0"/>
                  </a:moveTo>
                  <a:lnTo>
                    <a:pt x="862320" y="0"/>
                  </a:lnTo>
                  <a:cubicBezTo>
                    <a:pt x="880049" y="0"/>
                    <a:pt x="897052" y="7043"/>
                    <a:pt x="909589" y="19579"/>
                  </a:cubicBezTo>
                  <a:cubicBezTo>
                    <a:pt x="922125" y="32116"/>
                    <a:pt x="929168" y="49118"/>
                    <a:pt x="929168" y="66848"/>
                  </a:cubicBezTo>
                  <a:lnTo>
                    <a:pt x="929168" y="66848"/>
                  </a:lnTo>
                  <a:cubicBezTo>
                    <a:pt x="929168" y="84577"/>
                    <a:pt x="922125" y="101580"/>
                    <a:pt x="909589" y="114116"/>
                  </a:cubicBezTo>
                  <a:cubicBezTo>
                    <a:pt x="897052" y="126652"/>
                    <a:pt x="880049" y="133695"/>
                    <a:pt x="862320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29168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Stereotypes &amp; biases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16359" y="6252960"/>
            <a:ext cx="3428094" cy="507624"/>
            <a:chOff x="0" y="0"/>
            <a:chExt cx="902872" cy="1336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2872" cy="133695"/>
            </a:xfrm>
            <a:custGeom>
              <a:avLst/>
              <a:gdLst/>
              <a:ahLst/>
              <a:cxnLst/>
              <a:rect l="l" t="t" r="r" b="b"/>
              <a:pathLst>
                <a:path w="902872" h="133695">
                  <a:moveTo>
                    <a:pt x="66848" y="0"/>
                  </a:moveTo>
                  <a:lnTo>
                    <a:pt x="836025" y="0"/>
                  </a:lnTo>
                  <a:cubicBezTo>
                    <a:pt x="853754" y="0"/>
                    <a:pt x="870757" y="7043"/>
                    <a:pt x="883293" y="19579"/>
                  </a:cubicBezTo>
                  <a:cubicBezTo>
                    <a:pt x="895830" y="32116"/>
                    <a:pt x="902872" y="49118"/>
                    <a:pt x="902872" y="66848"/>
                  </a:cubicBezTo>
                  <a:lnTo>
                    <a:pt x="902872" y="66848"/>
                  </a:lnTo>
                  <a:cubicBezTo>
                    <a:pt x="902872" y="84577"/>
                    <a:pt x="895830" y="101580"/>
                    <a:pt x="883293" y="114116"/>
                  </a:cubicBezTo>
                  <a:cubicBezTo>
                    <a:pt x="870757" y="126652"/>
                    <a:pt x="853754" y="133695"/>
                    <a:pt x="836025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902872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Cultural differences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77853" y="6252960"/>
            <a:ext cx="3086100" cy="507624"/>
            <a:chOff x="0" y="0"/>
            <a:chExt cx="812800" cy="13369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Microaggressions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7806" y="6252960"/>
            <a:ext cx="3086100" cy="507624"/>
            <a:chOff x="0" y="0"/>
            <a:chExt cx="812800" cy="13369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8377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Overlooked talent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0" name="Freeform 20"/>
          <p:cNvSpPr/>
          <p:nvPr/>
        </p:nvSpPr>
        <p:spPr>
          <a:xfrm>
            <a:off x="13718285" y="4513344"/>
            <a:ext cx="2245143" cy="1495826"/>
          </a:xfrm>
          <a:custGeom>
            <a:avLst/>
            <a:gdLst/>
            <a:ahLst/>
            <a:cxnLst/>
            <a:rect l="l" t="t" r="r" b="b"/>
            <a:pathLst>
              <a:path w="2245143" h="1495826">
                <a:moveTo>
                  <a:pt x="0" y="0"/>
                </a:moveTo>
                <a:lnTo>
                  <a:pt x="2245143" y="0"/>
                </a:lnTo>
                <a:lnTo>
                  <a:pt x="2245143" y="1495826"/>
                </a:lnTo>
                <a:lnTo>
                  <a:pt x="0" y="14958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Freeform 21"/>
          <p:cNvSpPr/>
          <p:nvPr/>
        </p:nvSpPr>
        <p:spPr>
          <a:xfrm>
            <a:off x="2285536" y="4513344"/>
            <a:ext cx="2245143" cy="1495826"/>
          </a:xfrm>
          <a:custGeom>
            <a:avLst/>
            <a:gdLst/>
            <a:ahLst/>
            <a:cxnLst/>
            <a:rect l="l" t="t" r="r" b="b"/>
            <a:pathLst>
              <a:path w="2245143" h="1495826">
                <a:moveTo>
                  <a:pt x="0" y="0"/>
                </a:moveTo>
                <a:lnTo>
                  <a:pt x="2245143" y="0"/>
                </a:lnTo>
                <a:lnTo>
                  <a:pt x="2245143" y="1495826"/>
                </a:lnTo>
                <a:lnTo>
                  <a:pt x="0" y="14958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Freeform 22"/>
          <p:cNvSpPr/>
          <p:nvPr/>
        </p:nvSpPr>
        <p:spPr>
          <a:xfrm>
            <a:off x="10159303" y="4513344"/>
            <a:ext cx="2275527" cy="1516070"/>
          </a:xfrm>
          <a:custGeom>
            <a:avLst/>
            <a:gdLst/>
            <a:ahLst/>
            <a:cxnLst/>
            <a:rect l="l" t="t" r="r" b="b"/>
            <a:pathLst>
              <a:path w="2275527" h="1516070">
                <a:moveTo>
                  <a:pt x="0" y="0"/>
                </a:moveTo>
                <a:lnTo>
                  <a:pt x="2275527" y="0"/>
                </a:lnTo>
                <a:lnTo>
                  <a:pt x="2275527" y="1516070"/>
                </a:lnTo>
                <a:lnTo>
                  <a:pt x="0" y="15160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Freeform 23"/>
          <p:cNvSpPr/>
          <p:nvPr/>
        </p:nvSpPr>
        <p:spPr>
          <a:xfrm>
            <a:off x="6292643" y="4513344"/>
            <a:ext cx="2275527" cy="1516070"/>
          </a:xfrm>
          <a:custGeom>
            <a:avLst/>
            <a:gdLst/>
            <a:ahLst/>
            <a:cxnLst/>
            <a:rect l="l" t="t" r="r" b="b"/>
            <a:pathLst>
              <a:path w="2275527" h="1516070">
                <a:moveTo>
                  <a:pt x="0" y="0"/>
                </a:moveTo>
                <a:lnTo>
                  <a:pt x="2275527" y="0"/>
                </a:lnTo>
                <a:lnTo>
                  <a:pt x="2275527" y="1516070"/>
                </a:lnTo>
                <a:lnTo>
                  <a:pt x="0" y="15160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TextBox 24"/>
          <p:cNvSpPr txBox="1"/>
          <p:nvPr/>
        </p:nvSpPr>
        <p:spPr>
          <a:xfrm>
            <a:off x="1644140" y="6500013"/>
            <a:ext cx="3214969" cy="363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9"/>
              </a:lnSpc>
            </a:pPr>
            <a:endParaRPr dirty="0"/>
          </a:p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Hired to meet JEDI or disability criteria</a:t>
            </a:r>
          </a:p>
          <a:p>
            <a:pPr marL="199703" lvl="1"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Considered unsuitable even if over/qualified </a:t>
            </a:r>
          </a:p>
          <a:p>
            <a:pPr marL="199703" lvl="1"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342900" indent="-342900">
              <a:lnSpc>
                <a:spcPts val="2589"/>
              </a:lnSpc>
              <a:buFont typeface="Arial" panose="020B0604020202020204" pitchFamily="34" charset="0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Seen as lazy, angry</a:t>
            </a:r>
          </a:p>
          <a:p>
            <a:pPr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716359" y="6881576"/>
            <a:ext cx="3105864" cy="2630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Religious adherences  not considered (e.g. fasting)</a:t>
            </a:r>
          </a:p>
          <a:p>
            <a:pPr marL="199703" lvl="1"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Cultural differences (e.g. no touching)</a:t>
            </a:r>
          </a:p>
          <a:p>
            <a:pPr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677853" y="6881576"/>
            <a:ext cx="3105864" cy="162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Subtle or intentional discriminations (e.g. jokes or statements)</a:t>
            </a:r>
          </a:p>
          <a:p>
            <a:pPr marL="199703" lvl="1"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Feel unsafe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18635" y="6881576"/>
            <a:ext cx="3105864" cy="2630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Unconscious bias by hiring panel</a:t>
            </a:r>
            <a:endParaRPr lang="en-US" sz="1200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199703" lvl="1" algn="l">
              <a:lnSpc>
                <a:spcPts val="2589"/>
              </a:lnSpc>
            </a:pPr>
            <a:endParaRPr lang="en-US" sz="1100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199703" lvl="1" algn="l">
              <a:lnSpc>
                <a:spcPts val="2589"/>
              </a:lnSpc>
            </a:pPr>
            <a:endParaRPr lang="en-US" sz="1100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399406" lvl="1" indent="-199703" algn="l">
              <a:lnSpc>
                <a:spcPts val="2589"/>
              </a:lnSpc>
              <a:buFont typeface="Arial"/>
              <a:buChar char="•"/>
            </a:pP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We may not ‘look’ like typical leaders even if qualified</a:t>
            </a:r>
          </a:p>
          <a:p>
            <a:pPr algn="l">
              <a:lnSpc>
                <a:spcPts val="2589"/>
              </a:lnSpc>
            </a:pPr>
            <a:endParaRPr lang="en-US" sz="1849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796611" y="2357580"/>
            <a:ext cx="12046375" cy="102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10"/>
              </a:lnSpc>
              <a:spcBef>
                <a:spcPct val="0"/>
              </a:spcBef>
            </a:pPr>
            <a:r>
              <a:rPr lang="en-US" sz="6675" b="1" spc="240">
                <a:solidFill>
                  <a:srgbClr val="FFFBFB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Compounding challenges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04094" y="1805130"/>
            <a:ext cx="414248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799" b="1" spc="100">
                <a:solidFill>
                  <a:srgbClr val="4DBF3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TC’s lived experience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chart of a leadership strategies&#10;&#10;Description automatically generated with medium confidence">
            <a:extLst>
              <a:ext uri="{FF2B5EF4-FFF2-40B4-BE49-F238E27FC236}">
                <a16:creationId xmlns:a16="http://schemas.microsoft.com/office/drawing/2014/main" id="{4BE73C21-C9D6-59D2-D77E-45ECF3B291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1" b="1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50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610252" y="3955999"/>
            <a:ext cx="7901179" cy="7901179"/>
          </a:xfrm>
          <a:custGeom>
            <a:avLst/>
            <a:gdLst/>
            <a:ahLst/>
            <a:cxnLst/>
            <a:rect l="l" t="t" r="r" b="b"/>
            <a:pathLst>
              <a:path w="7901179" h="7901179">
                <a:moveTo>
                  <a:pt x="0" y="0"/>
                </a:moveTo>
                <a:lnTo>
                  <a:pt x="7901178" y="0"/>
                </a:lnTo>
                <a:lnTo>
                  <a:pt x="7901178" y="7901179"/>
                </a:lnTo>
                <a:lnTo>
                  <a:pt x="0" y="79011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 flipV="1">
            <a:off x="13736455" y="-358338"/>
            <a:ext cx="5101638" cy="5101638"/>
          </a:xfrm>
          <a:custGeom>
            <a:avLst/>
            <a:gdLst/>
            <a:ahLst/>
            <a:cxnLst/>
            <a:rect l="l" t="t" r="r" b="b"/>
            <a:pathLst>
              <a:path w="5101638" h="5101638">
                <a:moveTo>
                  <a:pt x="5101638" y="5101638"/>
                </a:moveTo>
                <a:lnTo>
                  <a:pt x="0" y="5101638"/>
                </a:lnTo>
                <a:lnTo>
                  <a:pt x="0" y="0"/>
                </a:lnTo>
                <a:lnTo>
                  <a:pt x="5101638" y="0"/>
                </a:lnTo>
                <a:lnTo>
                  <a:pt x="5101638" y="510163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-610252" y="1346650"/>
            <a:ext cx="19069240" cy="7593700"/>
            <a:chOff x="0" y="0"/>
            <a:chExt cx="5022351" cy="19999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2351" cy="1999987"/>
            </a:xfrm>
            <a:custGeom>
              <a:avLst/>
              <a:gdLst/>
              <a:ahLst/>
              <a:cxnLst/>
              <a:rect l="l" t="t" r="r" b="b"/>
              <a:pathLst>
                <a:path w="5022351" h="1999987">
                  <a:moveTo>
                    <a:pt x="0" y="0"/>
                  </a:moveTo>
                  <a:lnTo>
                    <a:pt x="5022351" y="0"/>
                  </a:lnTo>
                  <a:lnTo>
                    <a:pt x="5022351" y="1999987"/>
                  </a:lnTo>
                  <a:lnTo>
                    <a:pt x="0" y="1999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22351" cy="2047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1826796"/>
            <a:ext cx="12022494" cy="7113554"/>
          </a:xfrm>
          <a:custGeom>
            <a:avLst/>
            <a:gdLst/>
            <a:ahLst/>
            <a:cxnLst/>
            <a:rect l="l" t="t" r="r" b="b"/>
            <a:pathLst>
              <a:path w="12022494" h="7113554">
                <a:moveTo>
                  <a:pt x="0" y="0"/>
                </a:moveTo>
                <a:lnTo>
                  <a:pt x="12022494" y="0"/>
                </a:lnTo>
                <a:lnTo>
                  <a:pt x="12022494" y="7113554"/>
                </a:lnTo>
                <a:lnTo>
                  <a:pt x="0" y="71135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1411508" y="565600"/>
            <a:ext cx="6170261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38"/>
              </a:lnSpc>
              <a:spcBef>
                <a:spcPct val="0"/>
              </a:spcBef>
            </a:pPr>
            <a:r>
              <a:rPr lang="en-US" sz="5115" b="1" spc="184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Universal Design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487257" y="1346650"/>
            <a:ext cx="5800743" cy="7593700"/>
          </a:xfrm>
          <a:custGeom>
            <a:avLst/>
            <a:gdLst/>
            <a:ahLst/>
            <a:cxnLst/>
            <a:rect l="l" t="t" r="r" b="b"/>
            <a:pathLst>
              <a:path w="5800743" h="7593700">
                <a:moveTo>
                  <a:pt x="0" y="0"/>
                </a:moveTo>
                <a:lnTo>
                  <a:pt x="5800743" y="0"/>
                </a:lnTo>
                <a:lnTo>
                  <a:pt x="5800743" y="7593700"/>
                </a:lnTo>
                <a:lnTo>
                  <a:pt x="0" y="7593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1"/>
          <p:cNvSpPr txBox="1"/>
          <p:nvPr/>
        </p:nvSpPr>
        <p:spPr>
          <a:xfrm>
            <a:off x="7693968" y="747713"/>
            <a:ext cx="3263257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spc="129">
                <a:solidFill>
                  <a:srgbClr val="80D12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7 Principles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23651" y="8807000"/>
            <a:ext cx="716235" cy="13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CEUD, 2024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920255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14526344" y="5143500"/>
            <a:ext cx="2945028" cy="5777885"/>
            <a:chOff x="0" y="0"/>
            <a:chExt cx="406400" cy="7973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902019" y="0"/>
            <a:ext cx="714563" cy="1401909"/>
            <a:chOff x="0" y="0"/>
            <a:chExt cx="406400" cy="797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026481" y="253651"/>
            <a:ext cx="4589611" cy="3059741"/>
          </a:xfrm>
          <a:custGeom>
            <a:avLst/>
            <a:gdLst/>
            <a:ahLst/>
            <a:cxnLst/>
            <a:rect l="l" t="t" r="r" b="b"/>
            <a:pathLst>
              <a:path w="4589611" h="3059741">
                <a:moveTo>
                  <a:pt x="0" y="0"/>
                </a:moveTo>
                <a:lnTo>
                  <a:pt x="4589612" y="0"/>
                </a:lnTo>
                <a:lnTo>
                  <a:pt x="4589612" y="3059741"/>
                </a:lnTo>
                <a:lnTo>
                  <a:pt x="0" y="3059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326543" y="4954695"/>
            <a:ext cx="5712081" cy="5298162"/>
          </a:xfrm>
          <a:custGeom>
            <a:avLst/>
            <a:gdLst/>
            <a:ahLst/>
            <a:cxnLst/>
            <a:rect l="l" t="t" r="r" b="b"/>
            <a:pathLst>
              <a:path w="5712081" h="5298162">
                <a:moveTo>
                  <a:pt x="0" y="0"/>
                </a:moveTo>
                <a:lnTo>
                  <a:pt x="5712081" y="0"/>
                </a:lnTo>
                <a:lnTo>
                  <a:pt x="5712081" y="5298162"/>
                </a:lnTo>
                <a:lnTo>
                  <a:pt x="0" y="5298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21" t="-27382" r="-39803" b="-99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14"/>
          <p:cNvSpPr/>
          <p:nvPr/>
        </p:nvSpPr>
        <p:spPr>
          <a:xfrm>
            <a:off x="641660" y="253651"/>
            <a:ext cx="8502340" cy="5330065"/>
          </a:xfrm>
          <a:custGeom>
            <a:avLst/>
            <a:gdLst/>
            <a:ahLst/>
            <a:cxnLst/>
            <a:rect l="l" t="t" r="r" b="b"/>
            <a:pathLst>
              <a:path w="8502340" h="5330065">
                <a:moveTo>
                  <a:pt x="0" y="0"/>
                </a:moveTo>
                <a:lnTo>
                  <a:pt x="8502340" y="0"/>
                </a:lnTo>
                <a:lnTo>
                  <a:pt x="8502340" y="5330065"/>
                </a:lnTo>
                <a:lnTo>
                  <a:pt x="0" y="53300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15"/>
          <p:cNvSpPr/>
          <p:nvPr/>
        </p:nvSpPr>
        <p:spPr>
          <a:xfrm>
            <a:off x="7444077" y="4243784"/>
            <a:ext cx="8184513" cy="6043216"/>
          </a:xfrm>
          <a:custGeom>
            <a:avLst/>
            <a:gdLst/>
            <a:ahLst/>
            <a:cxnLst/>
            <a:rect l="l" t="t" r="r" b="b"/>
            <a:pathLst>
              <a:path w="8184513" h="6043216">
                <a:moveTo>
                  <a:pt x="0" y="0"/>
                </a:moveTo>
                <a:lnTo>
                  <a:pt x="8184513" y="0"/>
                </a:lnTo>
                <a:lnTo>
                  <a:pt x="8184513" y="6043216"/>
                </a:lnTo>
                <a:lnTo>
                  <a:pt x="0" y="60432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6" name="Group 16"/>
          <p:cNvGrpSpPr/>
          <p:nvPr/>
        </p:nvGrpSpPr>
        <p:grpSpPr>
          <a:xfrm>
            <a:off x="1915639" y="434721"/>
            <a:ext cx="7228361" cy="1622482"/>
            <a:chOff x="0" y="0"/>
            <a:chExt cx="1850663" cy="444526"/>
          </a:xfrm>
          <a:solidFill>
            <a:srgbClr val="4689CC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50663" cy="444526"/>
            </a:xfrm>
            <a:custGeom>
              <a:avLst/>
              <a:gdLst/>
              <a:ahLst/>
              <a:cxnLst/>
              <a:rect l="l" t="t" r="r" b="b"/>
              <a:pathLst>
                <a:path w="1850663" h="444526">
                  <a:moveTo>
                    <a:pt x="56191" y="0"/>
                  </a:moveTo>
                  <a:lnTo>
                    <a:pt x="1794472" y="0"/>
                  </a:lnTo>
                  <a:cubicBezTo>
                    <a:pt x="1825505" y="0"/>
                    <a:pt x="1850663" y="25157"/>
                    <a:pt x="1850663" y="56191"/>
                  </a:cubicBezTo>
                  <a:lnTo>
                    <a:pt x="1850663" y="388335"/>
                  </a:lnTo>
                  <a:cubicBezTo>
                    <a:pt x="1850663" y="419369"/>
                    <a:pt x="1825505" y="444526"/>
                    <a:pt x="1794472" y="444526"/>
                  </a:cubicBezTo>
                  <a:lnTo>
                    <a:pt x="56191" y="444526"/>
                  </a:lnTo>
                  <a:cubicBezTo>
                    <a:pt x="25157" y="444526"/>
                    <a:pt x="0" y="419369"/>
                    <a:pt x="0" y="388335"/>
                  </a:cubicBezTo>
                  <a:lnTo>
                    <a:pt x="0" y="56191"/>
                  </a:lnTo>
                  <a:cubicBezTo>
                    <a:pt x="0" y="25157"/>
                    <a:pt x="25157" y="0"/>
                    <a:pt x="56191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50663" cy="49215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495341" y="287078"/>
            <a:ext cx="5519142" cy="1754505"/>
          </a:xfrm>
          <a:prstGeom prst="rect">
            <a:avLst/>
          </a:prstGeom>
          <a:solidFill>
            <a:srgbClr val="4689CC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 dirty="0">
                <a:solidFill>
                  <a:schemeClr val="bg1"/>
                </a:solidFill>
                <a:latin typeface="Arimo Bold"/>
                <a:ea typeface="Arimo Bold"/>
                <a:cs typeface="Arimo Bold"/>
                <a:sym typeface="Arimo Bold"/>
              </a:rPr>
              <a:t>Enabling Village, Singapore</a:t>
            </a:r>
          </a:p>
          <a:p>
            <a:pPr algn="ctr">
              <a:lnSpc>
                <a:spcPts val="4620"/>
              </a:lnSpc>
            </a:pPr>
            <a:r>
              <a:rPr lang="en-US" sz="3300" b="1" dirty="0">
                <a:solidFill>
                  <a:schemeClr val="bg1"/>
                </a:solidFill>
                <a:latin typeface="Arimo Bold"/>
                <a:ea typeface="Arimo Bold"/>
                <a:cs typeface="Arimo Bold"/>
                <a:sym typeface="Arimo Bold"/>
              </a:rPr>
              <a:t>&amp; 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dirty="0">
                <a:solidFill>
                  <a:schemeClr val="bg1"/>
                </a:solidFill>
                <a:latin typeface="Arimo Bold"/>
                <a:ea typeface="Arimo Bold"/>
                <a:cs typeface="Arimo Bold"/>
                <a:sym typeface="Arimo Bold"/>
              </a:rPr>
              <a:t>Enabling Masterplan 2030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3580842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1333326" y="-373209"/>
            <a:ext cx="8789327" cy="13055266"/>
            <a:chOff x="0" y="0"/>
            <a:chExt cx="4275074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4"/>
              <a:stretch>
                <a:fillRect l="-138477" r="-25000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028706" y="6505043"/>
            <a:ext cx="2945028" cy="5777885"/>
            <a:chOff x="0" y="0"/>
            <a:chExt cx="406400" cy="7973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79608" y="8885091"/>
            <a:ext cx="966550" cy="1401909"/>
            <a:chOff x="0" y="0"/>
            <a:chExt cx="549715" cy="7973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9715" cy="797321"/>
            </a:xfrm>
            <a:custGeom>
              <a:avLst/>
              <a:gdLst/>
              <a:ahLst/>
              <a:cxnLst/>
              <a:rect l="l" t="t" r="r" b="b"/>
              <a:pathLst>
                <a:path w="549715" h="797321">
                  <a:moveTo>
                    <a:pt x="203200" y="0"/>
                  </a:moveTo>
                  <a:lnTo>
                    <a:pt x="549715" y="0"/>
                  </a:lnTo>
                  <a:lnTo>
                    <a:pt x="346515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47625"/>
              <a:ext cx="346515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103473" y="173043"/>
            <a:ext cx="10113957" cy="10113957"/>
          </a:xfrm>
          <a:custGeom>
            <a:avLst/>
            <a:gdLst/>
            <a:ahLst/>
            <a:cxnLst/>
            <a:rect l="l" t="t" r="r" b="b"/>
            <a:pathLst>
              <a:path w="10113957" h="10113957">
                <a:moveTo>
                  <a:pt x="0" y="0"/>
                </a:moveTo>
                <a:lnTo>
                  <a:pt x="10113957" y="0"/>
                </a:lnTo>
                <a:lnTo>
                  <a:pt x="10113957" y="10113957"/>
                </a:lnTo>
                <a:lnTo>
                  <a:pt x="0" y="101139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17422</TotalTime>
  <Words>771</Words>
  <Application>Microsoft Macintosh PowerPoint</Application>
  <PresentationFormat>Custom</PresentationFormat>
  <Paragraphs>174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9" baseType="lpstr">
      <vt:lpstr>Montserrat</vt:lpstr>
      <vt:lpstr>Muli</vt:lpstr>
      <vt:lpstr>Arimo</vt:lpstr>
      <vt:lpstr>Canva Sans Bold</vt:lpstr>
      <vt:lpstr>Montserrat Classic</vt:lpstr>
      <vt:lpstr>Aptos</vt:lpstr>
      <vt:lpstr>Montserrat Italics</vt:lpstr>
      <vt:lpstr>Montserrat Classic Bold</vt:lpstr>
      <vt:lpstr>Muli Heavy</vt:lpstr>
      <vt:lpstr>Bio Rhyme Expanded Ultra-Bold</vt:lpstr>
      <vt:lpstr>Arimo Bold</vt:lpstr>
      <vt:lpstr>Montserrat Bold</vt:lpstr>
      <vt:lpstr>Antonio Bold</vt:lpstr>
      <vt:lpstr>Calibri</vt:lpstr>
      <vt:lpstr>Wingdings</vt:lpstr>
      <vt:lpstr>Canva Sans</vt:lpstr>
      <vt:lpstr>Arimo Italics</vt:lpstr>
      <vt:lpstr>Gill Sans Display Ultra-Bold</vt:lpstr>
      <vt:lpstr>Canva Sans Bold Italics</vt:lpstr>
      <vt:lpstr>TT Bluescreens Bold</vt:lpstr>
      <vt:lpstr>Arimo Bold Italics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Calgary 2024 almost almost Final</dc:title>
  <cp:lastModifiedBy>Dr. TC Waisman</cp:lastModifiedBy>
  <cp:revision>53</cp:revision>
  <dcterms:created xsi:type="dcterms:W3CDTF">2006-08-16T00:00:00Z</dcterms:created>
  <dcterms:modified xsi:type="dcterms:W3CDTF">2024-10-02T17:03:44Z</dcterms:modified>
  <dc:identifier>DAGQwAtjz9Q</dc:identifier>
</cp:coreProperties>
</file>